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Proxima Nova" charset="1" panose="02000506030000020004"/>
      <p:regular r:id="rId12"/>
    </p:embeddedFont>
    <p:embeddedFont>
      <p:font typeface="Proxima Nova Bold" charset="1" panose="02000506030000020004"/>
      <p:regular r:id="rId13"/>
    </p:embeddedFont>
    <p:embeddedFont>
      <p:font typeface="Proxima Nova Italics" charset="1" panose="02000506030000020004"/>
      <p:regular r:id="rId14"/>
    </p:embeddedFont>
    <p:embeddedFont>
      <p:font typeface="Proxima Nova Bold Italics" charset="1" panose="02000506030000020004"/>
      <p:regular r:id="rId15"/>
    </p:embeddedFont>
    <p:embeddedFont>
      <p:font typeface="Proxima Nova Light" charset="1" panose="02000506030000020004"/>
      <p:regular r:id="rId16"/>
    </p:embeddedFont>
    <p:embeddedFont>
      <p:font typeface="Proxima Nova Light Italics" charset="1" panose="02000506030000020004"/>
      <p:regular r:id="rId17"/>
    </p:embeddedFont>
    <p:embeddedFont>
      <p:font typeface="Proxima Nova Heavy" charset="1" panose="02000506030000020004"/>
      <p:regular r:id="rId18"/>
    </p:embeddedFont>
    <p:embeddedFont>
      <p:font typeface="Proxima Nova Heavy Italics" charset="1" panose="02000506030000020004"/>
      <p:regular r:id="rId19"/>
    </p:embeddedFont>
    <p:embeddedFont>
      <p:font typeface="Times New Roman" charset="1" panose="02030502070405020303"/>
      <p:regular r:id="rId20"/>
    </p:embeddedFont>
    <p:embeddedFont>
      <p:font typeface="Times New Roman Bold" charset="1" panose="02030802070405020303"/>
      <p:regular r:id="rId21"/>
    </p:embeddedFont>
    <p:embeddedFont>
      <p:font typeface="Times New Roman Italics" charset="1" panose="02030502070405090303"/>
      <p:regular r:id="rId22"/>
    </p:embeddedFont>
    <p:embeddedFont>
      <p:font typeface="Times New Roman Bold Italics" charset="1" panose="02030802070405090303"/>
      <p:regular r:id="rId23"/>
    </p:embeddedFont>
    <p:embeddedFont>
      <p:font typeface="Times New Roman Medium" charset="1" panose="02030502070405020303"/>
      <p:regular r:id="rId24"/>
    </p:embeddedFont>
    <p:embeddedFont>
      <p:font typeface="Times New Roman Medium Italics" charset="1" panose="02030502070405090303"/>
      <p:regular r:id="rId25"/>
    </p:embeddedFont>
    <p:embeddedFont>
      <p:font typeface="Times New Roman Semi-Bold" charset="1" panose="02030702070405020303"/>
      <p:regular r:id="rId26"/>
    </p:embeddedFont>
    <p:embeddedFont>
      <p:font typeface="Times New Roman Semi-Bold Italics" charset="1" panose="02030702070405090303"/>
      <p:regular r:id="rId27"/>
    </p:embeddedFont>
    <p:embeddedFont>
      <p:font typeface="Times New Roman Ultra-Bold" charset="1" panose="02030902070405020303"/>
      <p:regular r:id="rId28"/>
    </p:embeddedFont>
    <p:embeddedFont>
      <p:font typeface="Canva Sans" charset="1" panose="020B0503030501040103"/>
      <p:regular r:id="rId29"/>
    </p:embeddedFont>
    <p:embeddedFont>
      <p:font typeface="Canva Sans Bold" charset="1" panose="020B0803030501040103"/>
      <p:regular r:id="rId30"/>
    </p:embeddedFont>
    <p:embeddedFont>
      <p:font typeface="Canva Sans Italics" charset="1" panose="020B0503030501040103"/>
      <p:regular r:id="rId31"/>
    </p:embeddedFont>
    <p:embeddedFont>
      <p:font typeface="Canva Sans Bold Italics" charset="1" panose="020B0803030501040103"/>
      <p:regular r:id="rId32"/>
    </p:embeddedFont>
    <p:embeddedFont>
      <p:font typeface="Canva Sans Medium" charset="1" panose="020B0603030501040103"/>
      <p:regular r:id="rId33"/>
    </p:embeddedFont>
    <p:embeddedFont>
      <p:font typeface="Canva Sans Medium Italics" charset="1" panose="020B06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17570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43" r="0" b="-14174"/>
            </a:stretch>
          </a:blipFill>
        </p:spPr>
      </p:sp>
      <p:grpSp>
        <p:nvGrpSpPr>
          <p:cNvPr name="Group 3" id="3"/>
          <p:cNvGrpSpPr/>
          <p:nvPr/>
        </p:nvGrpSpPr>
        <p:grpSpPr>
          <a:xfrm rot="0">
            <a:off x="3346609" y="278627"/>
            <a:ext cx="11594782" cy="4114800"/>
            <a:chOff x="0" y="0"/>
            <a:chExt cx="3053770" cy="1083733"/>
          </a:xfrm>
        </p:grpSpPr>
        <p:sp>
          <p:nvSpPr>
            <p:cNvPr name="Freeform 4" id="4"/>
            <p:cNvSpPr/>
            <p:nvPr/>
          </p:nvSpPr>
          <p:spPr>
            <a:xfrm flipH="false" flipV="false" rot="0">
              <a:off x="0" y="0"/>
              <a:ext cx="3053770" cy="1083733"/>
            </a:xfrm>
            <a:custGeom>
              <a:avLst/>
              <a:gdLst/>
              <a:ahLst/>
              <a:cxnLst/>
              <a:rect r="r" b="b" t="t" l="l"/>
              <a:pathLst>
                <a:path h="1083733" w="3053770">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name="TextBox 5" id="5"/>
            <p:cNvSpPr txBox="true"/>
            <p:nvPr/>
          </p:nvSpPr>
          <p:spPr>
            <a:xfrm>
              <a:off x="0" y="-38100"/>
              <a:ext cx="3053770" cy="11218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189246" y="758411"/>
            <a:ext cx="3909508" cy="1115852"/>
            <a:chOff x="0" y="0"/>
            <a:chExt cx="1029665" cy="293887"/>
          </a:xfrm>
        </p:grpSpPr>
        <p:sp>
          <p:nvSpPr>
            <p:cNvPr name="Freeform 7" id="7"/>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8" id="8"/>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100658" y="844136"/>
            <a:ext cx="10394894" cy="3069508"/>
          </a:xfrm>
          <a:prstGeom prst="rect">
            <a:avLst/>
          </a:prstGeom>
        </p:spPr>
        <p:txBody>
          <a:bodyPr anchor="t" rtlCol="false" tIns="0" lIns="0" bIns="0" rIns="0">
            <a:spAutoFit/>
          </a:bodyPr>
          <a:lstStyle/>
          <a:p>
            <a:pPr algn="ctr">
              <a:lnSpc>
                <a:spcPts val="4648"/>
              </a:lnSpc>
            </a:pPr>
            <a:r>
              <a:rPr lang="en-US" sz="5600">
                <a:solidFill>
                  <a:srgbClr val="292929"/>
                </a:solidFill>
                <a:latin typeface="Times New Roman"/>
              </a:rPr>
              <a:t>COST EFFECTIVENESS AND CLINICAL EFFECTIVENESS OF CARBETOCIN VS OXYTOCIN IN POSTPARTUM HEMORRHAGE</a:t>
            </a:r>
          </a:p>
          <a:p>
            <a:pPr algn="ctr">
              <a:lnSpc>
                <a:spcPts val="822"/>
              </a:lnSpc>
            </a:pPr>
          </a:p>
        </p:txBody>
      </p:sp>
      <p:sp>
        <p:nvSpPr>
          <p:cNvPr name="TextBox 10" id="10"/>
          <p:cNvSpPr txBox="true"/>
          <p:nvPr/>
        </p:nvSpPr>
        <p:spPr>
          <a:xfrm rot="-60000">
            <a:off x="4880834" y="5603770"/>
            <a:ext cx="7347123" cy="4039235"/>
          </a:xfrm>
          <a:prstGeom prst="rect">
            <a:avLst/>
          </a:prstGeom>
        </p:spPr>
        <p:txBody>
          <a:bodyPr anchor="t" rtlCol="false" tIns="0" lIns="0" bIns="0" rIns="0">
            <a:spAutoFit/>
          </a:bodyPr>
          <a:lstStyle/>
          <a:p>
            <a:pPr algn="ctr">
              <a:lnSpc>
                <a:spcPts val="7840"/>
              </a:lnSpc>
            </a:pPr>
            <a:r>
              <a:rPr lang="en-US" sz="5600">
                <a:solidFill>
                  <a:srgbClr val="292929"/>
                </a:solidFill>
                <a:latin typeface="Times New Roman"/>
              </a:rPr>
              <a:t>Emma Pugh</a:t>
            </a:r>
          </a:p>
          <a:p>
            <a:pPr algn="ctr">
              <a:lnSpc>
                <a:spcPts val="7840"/>
              </a:lnSpc>
            </a:pPr>
            <a:r>
              <a:rPr lang="en-US" sz="5600">
                <a:solidFill>
                  <a:srgbClr val="292929"/>
                </a:solidFill>
                <a:latin typeface="Times New Roman"/>
              </a:rPr>
              <a:t>Aparajitha Pampana</a:t>
            </a:r>
          </a:p>
          <a:p>
            <a:pPr algn="ctr">
              <a:lnSpc>
                <a:spcPts val="7840"/>
              </a:lnSpc>
            </a:pPr>
            <a:r>
              <a:rPr lang="en-US" sz="5600">
                <a:solidFill>
                  <a:srgbClr val="292929"/>
                </a:solidFill>
                <a:latin typeface="Times New Roman"/>
              </a:rPr>
              <a:t>Jyothsna Ravipalli</a:t>
            </a:r>
          </a:p>
          <a:p>
            <a:pPr algn="ctr">
              <a:lnSpc>
                <a:spcPts val="7840"/>
              </a:lnSpc>
              <a:spcBef>
                <a:spcPct val="0"/>
              </a:spcBef>
            </a:pPr>
            <a:r>
              <a:rPr lang="en-US" sz="5600">
                <a:solidFill>
                  <a:srgbClr val="292929"/>
                </a:solidFill>
                <a:latin typeface="Times New Roman"/>
              </a:rPr>
              <a:t>Uma Maheswari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TextBox 2" id="2"/>
          <p:cNvSpPr txBox="true"/>
          <p:nvPr/>
        </p:nvSpPr>
        <p:spPr>
          <a:xfrm rot="0">
            <a:off x="351723" y="1161378"/>
            <a:ext cx="17936277" cy="5949812"/>
          </a:xfrm>
          <a:prstGeom prst="rect">
            <a:avLst/>
          </a:prstGeom>
        </p:spPr>
        <p:txBody>
          <a:bodyPr anchor="t" rtlCol="false" tIns="0" lIns="0" bIns="0" rIns="0">
            <a:spAutoFit/>
          </a:bodyPr>
          <a:lstStyle/>
          <a:p>
            <a:pPr marL="480975" indent="-240488" lvl="1">
              <a:lnSpc>
                <a:spcPts val="3118"/>
              </a:lnSpc>
              <a:buFont typeface="Arial"/>
              <a:buChar char="•"/>
            </a:pPr>
            <a:r>
              <a:rPr lang="en-US" sz="2227" spc="151">
                <a:solidFill>
                  <a:srgbClr val="2D3541"/>
                </a:solidFill>
                <a:latin typeface="Times New Roman"/>
              </a:rPr>
              <a:t>THE FIGURES SHOW A HIGHER PROBABILITY OF VAGINAL BIRTH WITH THE USE OF BOTH CARBETOCIN AND OXYTOCIN.</a:t>
            </a:r>
          </a:p>
          <a:p>
            <a:pPr marL="480975" indent="-240488" lvl="1">
              <a:lnSpc>
                <a:spcPts val="3118"/>
              </a:lnSpc>
              <a:buFont typeface="Arial"/>
              <a:buChar char="•"/>
            </a:pPr>
            <a:r>
              <a:rPr lang="en-US" sz="2227" spc="151">
                <a:solidFill>
                  <a:srgbClr val="2D3541"/>
                </a:solidFill>
                <a:latin typeface="Times New Roman"/>
              </a:rPr>
              <a:t>THERE'S A HIGH LIKELIHOOD OF PPH WITH BOTH DRUGS, BUT MOST CASES RESULT IN THE BLEEDING STOPPING WITHOUT THE NEED FOR AN EMERGENCY HYSTERECTOMY. </a:t>
            </a:r>
          </a:p>
          <a:p>
            <a:pPr marL="480975" indent="-240488" lvl="1">
              <a:lnSpc>
                <a:spcPts val="3118"/>
              </a:lnSpc>
              <a:buFont typeface="Arial"/>
              <a:buChar char="•"/>
            </a:pPr>
            <a:r>
              <a:rPr lang="en-US" sz="2227" spc="151">
                <a:solidFill>
                  <a:srgbClr val="2D3541"/>
                </a:solidFill>
                <a:latin typeface="Times New Roman"/>
              </a:rPr>
              <a:t>SURVIVAL RATES AFTER SUCH AN EMERGENCY PROCEDURE ARE HIGH, BUT THERE IS A SIGNIFICANT RISK OF DEATH.</a:t>
            </a:r>
          </a:p>
          <a:p>
            <a:pPr marL="480975" indent="-240488" lvl="1">
              <a:lnSpc>
                <a:spcPts val="3118"/>
              </a:lnSpc>
              <a:buFont typeface="Arial"/>
              <a:buChar char="•"/>
            </a:pPr>
            <a:r>
              <a:rPr lang="en-US" sz="2227" spc="151">
                <a:solidFill>
                  <a:srgbClr val="2D3541"/>
                </a:solidFill>
                <a:latin typeface="Times New Roman"/>
              </a:rPr>
              <a:t> UTILITY POINTS SEEM TO BE A MEASURE OF OUTCOME QUALITY OR COST-EFFECTIVENESS, WITH HIGHER POINTS SUGGESTING BETTER OUTCOMES.</a:t>
            </a:r>
          </a:p>
          <a:p>
            <a:pPr>
              <a:lnSpc>
                <a:spcPts val="3118"/>
              </a:lnSpc>
            </a:pPr>
          </a:p>
          <a:p>
            <a:pPr>
              <a:lnSpc>
                <a:spcPts val="3118"/>
              </a:lnSpc>
            </a:pPr>
          </a:p>
          <a:p>
            <a:pPr>
              <a:lnSpc>
                <a:spcPts val="3118"/>
              </a:lnSpc>
            </a:pPr>
          </a:p>
          <a:p>
            <a:pPr>
              <a:lnSpc>
                <a:spcPts val="3118"/>
              </a:lnSpc>
            </a:pPr>
          </a:p>
          <a:p>
            <a:pPr>
              <a:lnSpc>
                <a:spcPts val="3118"/>
              </a:lnSpc>
            </a:pPr>
          </a:p>
          <a:p>
            <a:pPr>
              <a:lnSpc>
                <a:spcPts val="3118"/>
              </a:lnSpc>
            </a:pPr>
          </a:p>
          <a:p>
            <a:pPr>
              <a:lnSpc>
                <a:spcPts val="3118"/>
              </a:lnSpc>
            </a:pPr>
          </a:p>
        </p:txBody>
      </p:sp>
      <p:sp>
        <p:nvSpPr>
          <p:cNvPr name="Freeform 3" id="3"/>
          <p:cNvSpPr/>
          <p:nvPr/>
        </p:nvSpPr>
        <p:spPr>
          <a:xfrm flipH="false" flipV="false" rot="0">
            <a:off x="4054117" y="4426811"/>
            <a:ext cx="11244217" cy="3666592"/>
          </a:xfrm>
          <a:custGeom>
            <a:avLst/>
            <a:gdLst/>
            <a:ahLst/>
            <a:cxnLst/>
            <a:rect r="r" b="b" t="t" l="l"/>
            <a:pathLst>
              <a:path h="3666592" w="11244217">
                <a:moveTo>
                  <a:pt x="0" y="0"/>
                </a:moveTo>
                <a:lnTo>
                  <a:pt x="11244217" y="0"/>
                </a:lnTo>
                <a:lnTo>
                  <a:pt x="11244217" y="3666592"/>
                </a:lnTo>
                <a:lnTo>
                  <a:pt x="0" y="3666592"/>
                </a:lnTo>
                <a:lnTo>
                  <a:pt x="0" y="0"/>
                </a:lnTo>
                <a:close/>
              </a:path>
            </a:pathLst>
          </a:custGeom>
          <a:blipFill>
            <a:blip r:embed="rId2"/>
            <a:stretch>
              <a:fillRect l="0" t="0" r="0" b="0"/>
            </a:stretch>
          </a:blipFill>
        </p:spPr>
      </p:sp>
      <p:sp>
        <p:nvSpPr>
          <p:cNvPr name="TextBox 4" id="4"/>
          <p:cNvSpPr txBox="true"/>
          <p:nvPr/>
        </p:nvSpPr>
        <p:spPr>
          <a:xfrm rot="0">
            <a:off x="5005842" y="-266700"/>
            <a:ext cx="9617022" cy="1334015"/>
          </a:xfrm>
          <a:prstGeom prst="rect">
            <a:avLst/>
          </a:prstGeom>
        </p:spPr>
        <p:txBody>
          <a:bodyPr anchor="t" rtlCol="false" tIns="0" lIns="0" bIns="0" rIns="0">
            <a:spAutoFit/>
          </a:bodyPr>
          <a:lstStyle/>
          <a:p>
            <a:pPr algn="ctr">
              <a:lnSpc>
                <a:spcPts val="9838"/>
              </a:lnSpc>
            </a:pPr>
            <a:r>
              <a:rPr lang="en-US" sz="7027">
                <a:solidFill>
                  <a:srgbClr val="2D3541"/>
                </a:solidFill>
                <a:latin typeface="Times New Roman"/>
              </a:rPr>
              <a:t>METHOD-OUTPUTS</a:t>
            </a:r>
          </a:p>
        </p:txBody>
      </p:sp>
      <p:sp>
        <p:nvSpPr>
          <p:cNvPr name="TextBox 5" id="5"/>
          <p:cNvSpPr txBox="true"/>
          <p:nvPr/>
        </p:nvSpPr>
        <p:spPr>
          <a:xfrm rot="0">
            <a:off x="0" y="8231018"/>
            <a:ext cx="18288000" cy="1950012"/>
          </a:xfrm>
          <a:prstGeom prst="rect">
            <a:avLst/>
          </a:prstGeom>
        </p:spPr>
        <p:txBody>
          <a:bodyPr anchor="t" rtlCol="false" tIns="0" lIns="0" bIns="0" rIns="0">
            <a:spAutoFit/>
          </a:bodyPr>
          <a:lstStyle/>
          <a:p>
            <a:pPr marL="588950" indent="-294475" lvl="1">
              <a:lnSpc>
                <a:spcPts val="3819"/>
              </a:lnSpc>
              <a:buFont typeface="Arial"/>
              <a:buChar char="•"/>
            </a:pPr>
            <a:r>
              <a:rPr lang="en-US" sz="2727">
                <a:solidFill>
                  <a:srgbClr val="2D3541"/>
                </a:solidFill>
                <a:latin typeface="Times New Roman"/>
              </a:rPr>
              <a:t>Carbetocin appears to have a higher expected utility and a wider range of possible utilities, but with less uncertainty around its outcomes. Oxytocin has a slightly lower expected utility, a higher degree of uncertainty, and a narrower range of possible utilities.</a:t>
            </a:r>
          </a:p>
          <a:p>
            <a:pPr algn="ctr">
              <a:lnSpc>
                <a:spcPts val="38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74688" y="0"/>
            <a:ext cx="18637377" cy="10426487"/>
            <a:chOff x="0" y="0"/>
            <a:chExt cx="4908609" cy="2746071"/>
          </a:xfrm>
        </p:grpSpPr>
        <p:sp>
          <p:nvSpPr>
            <p:cNvPr name="Freeform 4" id="4"/>
            <p:cNvSpPr/>
            <p:nvPr/>
          </p:nvSpPr>
          <p:spPr>
            <a:xfrm flipH="false" flipV="false" rot="0">
              <a:off x="0" y="0"/>
              <a:ext cx="4908609" cy="2746071"/>
            </a:xfrm>
            <a:custGeom>
              <a:avLst/>
              <a:gdLst/>
              <a:ahLst/>
              <a:cxnLst/>
              <a:rect r="r" b="b" t="t" l="l"/>
              <a:pathLst>
                <a:path h="2746071" w="4908609">
                  <a:moveTo>
                    <a:pt x="0" y="0"/>
                  </a:moveTo>
                  <a:lnTo>
                    <a:pt x="4908609" y="0"/>
                  </a:lnTo>
                  <a:lnTo>
                    <a:pt x="4908609" y="2746071"/>
                  </a:lnTo>
                  <a:lnTo>
                    <a:pt x="0" y="2746071"/>
                  </a:lnTo>
                  <a:close/>
                </a:path>
              </a:pathLst>
            </a:custGeom>
            <a:solidFill>
              <a:srgbClr val="FFFFFF"/>
            </a:solidFill>
          </p:spPr>
        </p:sp>
        <p:sp>
          <p:nvSpPr>
            <p:cNvPr name="TextBox 5" id="5"/>
            <p:cNvSpPr txBox="true"/>
            <p:nvPr/>
          </p:nvSpPr>
          <p:spPr>
            <a:xfrm>
              <a:off x="0" y="-95250"/>
              <a:ext cx="4908609" cy="2841321"/>
            </a:xfrm>
            <a:prstGeom prst="rect">
              <a:avLst/>
            </a:prstGeom>
          </p:spPr>
          <p:txBody>
            <a:bodyPr anchor="ctr" rtlCol="false" tIns="50800" lIns="50800" bIns="50800" rIns="50800"/>
            <a:lstStyle/>
            <a:p>
              <a:pPr algn="just">
                <a:lnSpc>
                  <a:spcPts val="3359"/>
                </a:lnSpc>
              </a:pPr>
              <a:r>
                <a:rPr lang="en-US" sz="2400">
                  <a:solidFill>
                    <a:srgbClr val="000000"/>
                  </a:solidFill>
                  <a:latin typeface="Times New Roman"/>
                </a:rPr>
                <a:t>   Both Carbetocin and Oxytocin are close in their expected utility </a:t>
              </a:r>
            </a:p>
            <a:p>
              <a:pPr algn="just">
                <a:lnSpc>
                  <a:spcPts val="3359"/>
                </a:lnSpc>
              </a:pPr>
              <a:r>
                <a:rPr lang="en-US" sz="2400">
                  <a:solidFill>
                    <a:srgbClr val="000000"/>
                  </a:solidFill>
                  <a:latin typeface="Times New Roman"/>
                </a:rPr>
                <a:t>     values, with Carbetocin having a slightly higher value.</a:t>
              </a:r>
            </a:p>
            <a:p>
              <a:pPr algn="just">
                <a:lnSpc>
                  <a:spcPts val="2659"/>
                </a:lnSpc>
              </a:pPr>
            </a:p>
            <a:p>
              <a:pPr algn="just">
                <a:lnSpc>
                  <a:spcPts val="2659"/>
                </a:lnSpc>
              </a:pPr>
            </a:p>
            <a:p>
              <a:pPr algn="r">
                <a:lnSpc>
                  <a:spcPts val="3359"/>
                </a:lnSpc>
              </a:pPr>
              <a:r>
                <a:rPr lang="en-US" sz="2400">
                  <a:solidFill>
                    <a:srgbClr val="000000"/>
                  </a:solidFill>
                  <a:latin typeface="Times New Roman"/>
                </a:rPr>
                <a:t>                                                                                                                               This graph illustrates the spread of potential utilities for each</a:t>
              </a:r>
            </a:p>
            <a:p>
              <a:pPr algn="r">
                <a:lnSpc>
                  <a:spcPts val="3359"/>
                </a:lnSpc>
              </a:pPr>
              <a:r>
                <a:rPr lang="en-US" sz="2400">
                  <a:solidFill>
                    <a:srgbClr val="000000"/>
                  </a:solidFill>
                  <a:latin typeface="Times New Roman"/>
                </a:rPr>
                <a:t>option. Both Carbetocin and    </a:t>
              </a:r>
            </a:p>
            <a:p>
              <a:pPr algn="r">
                <a:lnSpc>
                  <a:spcPts val="3359"/>
                </a:lnSpc>
              </a:pPr>
              <a:r>
                <a:rPr lang="en-US" sz="2400">
                  <a:solidFill>
                    <a:srgbClr val="000000"/>
                  </a:solidFill>
                  <a:latin typeface="Times New Roman"/>
                </a:rPr>
                <a:t>                                                                                                                                         Oxytocin have a substantial overlap in utility ranges, </a:t>
              </a:r>
            </a:p>
            <a:p>
              <a:pPr algn="r">
                <a:lnSpc>
                  <a:spcPts val="3359"/>
                </a:lnSpc>
              </a:pPr>
              <a:r>
                <a:rPr lang="en-US" sz="2400">
                  <a:solidFill>
                    <a:srgbClr val="000000"/>
                  </a:solidFill>
                  <a:latin typeface="Times New Roman"/>
                </a:rPr>
                <a:t>but Carbetocin has a slightly higher  potential maximum utility.</a:t>
              </a:r>
            </a:p>
            <a:p>
              <a:pPr algn="ctr">
                <a:lnSpc>
                  <a:spcPts val="2659"/>
                </a:lnSpc>
              </a:pPr>
            </a:p>
          </p:txBody>
        </p:sp>
      </p:grpSp>
      <p:sp>
        <p:nvSpPr>
          <p:cNvPr name="Freeform 6" id="6"/>
          <p:cNvSpPr/>
          <p:nvPr/>
        </p:nvSpPr>
        <p:spPr>
          <a:xfrm flipH="false" flipV="false" rot="0">
            <a:off x="717448" y="5143500"/>
            <a:ext cx="5297490" cy="4471027"/>
          </a:xfrm>
          <a:custGeom>
            <a:avLst/>
            <a:gdLst/>
            <a:ahLst/>
            <a:cxnLst/>
            <a:rect r="r" b="b" t="t" l="l"/>
            <a:pathLst>
              <a:path h="4471027" w="5297490">
                <a:moveTo>
                  <a:pt x="0" y="0"/>
                </a:moveTo>
                <a:lnTo>
                  <a:pt x="5297490" y="0"/>
                </a:lnTo>
                <a:lnTo>
                  <a:pt x="5297490" y="4471027"/>
                </a:lnTo>
                <a:lnTo>
                  <a:pt x="0" y="4471027"/>
                </a:lnTo>
                <a:lnTo>
                  <a:pt x="0" y="0"/>
                </a:lnTo>
                <a:close/>
              </a:path>
            </a:pathLst>
          </a:custGeom>
          <a:blipFill>
            <a:blip r:embed="rId3"/>
            <a:stretch>
              <a:fillRect l="0" t="0" r="0" b="0"/>
            </a:stretch>
          </a:blipFill>
        </p:spPr>
      </p:sp>
      <p:sp>
        <p:nvSpPr>
          <p:cNvPr name="Freeform 7" id="7"/>
          <p:cNvSpPr/>
          <p:nvPr/>
        </p:nvSpPr>
        <p:spPr>
          <a:xfrm flipH="false" flipV="false" rot="0">
            <a:off x="11146223" y="389146"/>
            <a:ext cx="4899455" cy="4471027"/>
          </a:xfrm>
          <a:custGeom>
            <a:avLst/>
            <a:gdLst/>
            <a:ahLst/>
            <a:cxnLst/>
            <a:rect r="r" b="b" t="t" l="l"/>
            <a:pathLst>
              <a:path h="4471027" w="4899455">
                <a:moveTo>
                  <a:pt x="0" y="0"/>
                </a:moveTo>
                <a:lnTo>
                  <a:pt x="4899454" y="0"/>
                </a:lnTo>
                <a:lnTo>
                  <a:pt x="4899454" y="4471027"/>
                </a:lnTo>
                <a:lnTo>
                  <a:pt x="0" y="4471027"/>
                </a:lnTo>
                <a:lnTo>
                  <a:pt x="0" y="0"/>
                </a:lnTo>
                <a:close/>
              </a:path>
            </a:pathLst>
          </a:custGeom>
          <a:blipFill>
            <a:blip r:embed="rId4"/>
            <a:stretch>
              <a:fillRect l="0" t="0" r="0" b="0"/>
            </a:stretch>
          </a:blipFill>
        </p:spPr>
      </p:sp>
      <p:sp>
        <p:nvSpPr>
          <p:cNvPr name="TextBox 8" id="8"/>
          <p:cNvSpPr txBox="true"/>
          <p:nvPr/>
        </p:nvSpPr>
        <p:spPr>
          <a:xfrm rot="0">
            <a:off x="5772116" y="8100234"/>
            <a:ext cx="3244958" cy="437388"/>
          </a:xfrm>
          <a:prstGeom prst="rect">
            <a:avLst/>
          </a:prstGeom>
        </p:spPr>
        <p:txBody>
          <a:bodyPr anchor="t" rtlCol="false" tIns="0" lIns="0" bIns="0" rIns="0">
            <a:spAutoFit/>
          </a:bodyPr>
          <a:lstStyle/>
          <a:p>
            <a:pPr>
              <a:lnSpc>
                <a:spcPts val="3276"/>
              </a:lnSpc>
            </a:pPr>
            <a:r>
              <a:rPr lang="en-US" sz="3600" spc="-197">
                <a:solidFill>
                  <a:srgbClr val="FFFFFF"/>
                </a:solidFill>
                <a:latin typeface="Proxima Nova"/>
              </a:rPr>
              <a:t>Benjamin Shah</a:t>
            </a:r>
          </a:p>
        </p:txBody>
      </p:sp>
      <p:sp>
        <p:nvSpPr>
          <p:cNvPr name="TextBox 9" id="9"/>
          <p:cNvSpPr txBox="true"/>
          <p:nvPr/>
        </p:nvSpPr>
        <p:spPr>
          <a:xfrm rot="0">
            <a:off x="9523743" y="8100234"/>
            <a:ext cx="3244958" cy="437388"/>
          </a:xfrm>
          <a:prstGeom prst="rect">
            <a:avLst/>
          </a:prstGeom>
        </p:spPr>
        <p:txBody>
          <a:bodyPr anchor="t" rtlCol="false" tIns="0" lIns="0" bIns="0" rIns="0">
            <a:spAutoFit/>
          </a:bodyPr>
          <a:lstStyle/>
          <a:p>
            <a:pPr>
              <a:lnSpc>
                <a:spcPts val="3276"/>
              </a:lnSpc>
            </a:pPr>
            <a:r>
              <a:rPr lang="en-US" sz="3600" spc="-197">
                <a:solidFill>
                  <a:srgbClr val="FFFFFF"/>
                </a:solidFill>
                <a:latin typeface="Proxima Nova"/>
              </a:rPr>
              <a:t>Phyllis Schwaiger</a:t>
            </a:r>
          </a:p>
        </p:txBody>
      </p:sp>
      <p:sp>
        <p:nvSpPr>
          <p:cNvPr name="TextBox 10" id="10"/>
          <p:cNvSpPr txBox="true"/>
          <p:nvPr/>
        </p:nvSpPr>
        <p:spPr>
          <a:xfrm rot="0">
            <a:off x="13275371" y="8100234"/>
            <a:ext cx="3244958" cy="437388"/>
          </a:xfrm>
          <a:prstGeom prst="rect">
            <a:avLst/>
          </a:prstGeom>
        </p:spPr>
        <p:txBody>
          <a:bodyPr anchor="t" rtlCol="false" tIns="0" lIns="0" bIns="0" rIns="0">
            <a:spAutoFit/>
          </a:bodyPr>
          <a:lstStyle/>
          <a:p>
            <a:pPr>
              <a:lnSpc>
                <a:spcPts val="3276"/>
              </a:lnSpc>
            </a:pPr>
            <a:r>
              <a:rPr lang="en-US" sz="3600" spc="-197">
                <a:solidFill>
                  <a:srgbClr val="FFFFFF"/>
                </a:solidFill>
                <a:latin typeface="Proxima Nova"/>
              </a:rPr>
              <a:t>Chad Gibbons</a:t>
            </a:r>
          </a:p>
        </p:txBody>
      </p:sp>
      <p:sp>
        <p:nvSpPr>
          <p:cNvPr name="TextBox 11" id="11"/>
          <p:cNvSpPr txBox="true"/>
          <p:nvPr/>
        </p:nvSpPr>
        <p:spPr>
          <a:xfrm rot="0">
            <a:off x="5781641" y="8623347"/>
            <a:ext cx="1917620" cy="271526"/>
          </a:xfrm>
          <a:prstGeom prst="rect">
            <a:avLst/>
          </a:prstGeom>
        </p:spPr>
        <p:txBody>
          <a:bodyPr anchor="t" rtlCol="false" tIns="0" lIns="0" bIns="0" rIns="0">
            <a:spAutoFit/>
          </a:bodyPr>
          <a:lstStyle/>
          <a:p>
            <a:pPr>
              <a:lnSpc>
                <a:spcPts val="2001"/>
              </a:lnSpc>
            </a:pPr>
            <a:r>
              <a:rPr lang="en-US" sz="2199">
                <a:solidFill>
                  <a:srgbClr val="FFFFFF"/>
                </a:solidFill>
                <a:latin typeface="Proxima Nova"/>
              </a:rPr>
              <a:t>Doctor</a:t>
            </a:r>
          </a:p>
        </p:txBody>
      </p:sp>
      <p:sp>
        <p:nvSpPr>
          <p:cNvPr name="TextBox 12" id="12"/>
          <p:cNvSpPr txBox="true"/>
          <p:nvPr/>
        </p:nvSpPr>
        <p:spPr>
          <a:xfrm rot="0">
            <a:off x="9533268" y="8623347"/>
            <a:ext cx="1917620" cy="271526"/>
          </a:xfrm>
          <a:prstGeom prst="rect">
            <a:avLst/>
          </a:prstGeom>
        </p:spPr>
        <p:txBody>
          <a:bodyPr anchor="t" rtlCol="false" tIns="0" lIns="0" bIns="0" rIns="0">
            <a:spAutoFit/>
          </a:bodyPr>
          <a:lstStyle/>
          <a:p>
            <a:pPr>
              <a:lnSpc>
                <a:spcPts val="2001"/>
              </a:lnSpc>
            </a:pPr>
            <a:r>
              <a:rPr lang="en-US" sz="2199">
                <a:solidFill>
                  <a:srgbClr val="FFFFFF"/>
                </a:solidFill>
                <a:latin typeface="Proxima Nova"/>
              </a:rPr>
              <a:t>Doctor</a:t>
            </a:r>
          </a:p>
        </p:txBody>
      </p:sp>
      <p:sp>
        <p:nvSpPr>
          <p:cNvPr name="TextBox 13" id="13"/>
          <p:cNvSpPr txBox="true"/>
          <p:nvPr/>
        </p:nvSpPr>
        <p:spPr>
          <a:xfrm rot="0">
            <a:off x="13284896" y="8623347"/>
            <a:ext cx="1917620" cy="271526"/>
          </a:xfrm>
          <a:prstGeom prst="rect">
            <a:avLst/>
          </a:prstGeom>
        </p:spPr>
        <p:txBody>
          <a:bodyPr anchor="t" rtlCol="false" tIns="0" lIns="0" bIns="0" rIns="0">
            <a:spAutoFit/>
          </a:bodyPr>
          <a:lstStyle/>
          <a:p>
            <a:pPr>
              <a:lnSpc>
                <a:spcPts val="2001"/>
              </a:lnSpc>
            </a:pPr>
            <a:r>
              <a:rPr lang="en-US" sz="2199" spc="-120">
                <a:solidFill>
                  <a:srgbClr val="FFFFFF"/>
                </a:solidFill>
                <a:latin typeface="Proxima Nova"/>
              </a:rPr>
              <a:t>Doctor</a:t>
            </a:r>
          </a:p>
        </p:txBody>
      </p:sp>
      <p:sp>
        <p:nvSpPr>
          <p:cNvPr name="TextBox 14" id="14"/>
          <p:cNvSpPr txBox="true"/>
          <p:nvPr/>
        </p:nvSpPr>
        <p:spPr>
          <a:xfrm rot="0">
            <a:off x="0" y="590506"/>
            <a:ext cx="7848192" cy="1067435"/>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Times New Roman"/>
              </a:rPr>
              <a:t>METHOD- OUTPUTS: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115294" y="4513567"/>
            <a:ext cx="18518589" cy="5912919"/>
            <a:chOff x="0" y="0"/>
            <a:chExt cx="4877324" cy="1557312"/>
          </a:xfrm>
        </p:grpSpPr>
        <p:sp>
          <p:nvSpPr>
            <p:cNvPr name="Freeform 3" id="3"/>
            <p:cNvSpPr/>
            <p:nvPr/>
          </p:nvSpPr>
          <p:spPr>
            <a:xfrm flipH="false" flipV="false" rot="0">
              <a:off x="0" y="0"/>
              <a:ext cx="4877324" cy="1557312"/>
            </a:xfrm>
            <a:custGeom>
              <a:avLst/>
              <a:gdLst/>
              <a:ahLst/>
              <a:cxnLst/>
              <a:rect r="r" b="b" t="t" l="l"/>
              <a:pathLst>
                <a:path h="1557312" w="4877324">
                  <a:moveTo>
                    <a:pt x="0" y="0"/>
                  </a:moveTo>
                  <a:lnTo>
                    <a:pt x="4877324" y="0"/>
                  </a:lnTo>
                  <a:lnTo>
                    <a:pt x="4877324" y="1557312"/>
                  </a:lnTo>
                  <a:lnTo>
                    <a:pt x="0" y="1557312"/>
                  </a:lnTo>
                  <a:close/>
                </a:path>
              </a:pathLst>
            </a:custGeom>
            <a:solidFill>
              <a:srgbClr val="48BAC3"/>
            </a:solidFill>
          </p:spPr>
        </p:sp>
        <p:sp>
          <p:nvSpPr>
            <p:cNvPr name="TextBox 4" id="4"/>
            <p:cNvSpPr txBox="true"/>
            <p:nvPr/>
          </p:nvSpPr>
          <p:spPr>
            <a:xfrm>
              <a:off x="0" y="-38100"/>
              <a:ext cx="4877324" cy="159541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831297" y="10185059"/>
            <a:ext cx="14625406" cy="0"/>
          </a:xfrm>
          <a:prstGeom prst="line">
            <a:avLst/>
          </a:prstGeom>
          <a:ln cap="flat" w="28575">
            <a:solidFill>
              <a:srgbClr val="F7FDFE"/>
            </a:solidFill>
            <a:prstDash val="solid"/>
            <a:headEnd type="none" len="sm" w="sm"/>
            <a:tailEnd type="none" len="sm" w="sm"/>
          </a:ln>
        </p:spPr>
      </p:sp>
      <p:sp>
        <p:nvSpPr>
          <p:cNvPr name="Freeform 6" id="6"/>
          <p:cNvSpPr/>
          <p:nvPr/>
        </p:nvSpPr>
        <p:spPr>
          <a:xfrm flipH="false" flipV="false" rot="0">
            <a:off x="292398" y="970794"/>
            <a:ext cx="5586832" cy="5283932"/>
          </a:xfrm>
          <a:custGeom>
            <a:avLst/>
            <a:gdLst/>
            <a:ahLst/>
            <a:cxnLst/>
            <a:rect r="r" b="b" t="t" l="l"/>
            <a:pathLst>
              <a:path h="5283932" w="5586832">
                <a:moveTo>
                  <a:pt x="0" y="0"/>
                </a:moveTo>
                <a:lnTo>
                  <a:pt x="5586833" y="0"/>
                </a:lnTo>
                <a:lnTo>
                  <a:pt x="5586833" y="5283932"/>
                </a:lnTo>
                <a:lnTo>
                  <a:pt x="0" y="5283932"/>
                </a:lnTo>
                <a:lnTo>
                  <a:pt x="0" y="0"/>
                </a:lnTo>
                <a:close/>
              </a:path>
            </a:pathLst>
          </a:custGeom>
          <a:blipFill>
            <a:blip r:embed="rId2"/>
            <a:stretch>
              <a:fillRect l="0" t="0" r="0" b="0"/>
            </a:stretch>
          </a:blipFill>
        </p:spPr>
      </p:sp>
      <p:sp>
        <p:nvSpPr>
          <p:cNvPr name="Freeform 7" id="7"/>
          <p:cNvSpPr/>
          <p:nvPr/>
        </p:nvSpPr>
        <p:spPr>
          <a:xfrm flipH="false" flipV="false" rot="0">
            <a:off x="11796431" y="638559"/>
            <a:ext cx="5869324" cy="5283932"/>
          </a:xfrm>
          <a:custGeom>
            <a:avLst/>
            <a:gdLst/>
            <a:ahLst/>
            <a:cxnLst/>
            <a:rect r="r" b="b" t="t" l="l"/>
            <a:pathLst>
              <a:path h="5283932" w="5869324">
                <a:moveTo>
                  <a:pt x="0" y="0"/>
                </a:moveTo>
                <a:lnTo>
                  <a:pt x="5869323" y="0"/>
                </a:lnTo>
                <a:lnTo>
                  <a:pt x="5869323" y="5283931"/>
                </a:lnTo>
                <a:lnTo>
                  <a:pt x="0" y="5283931"/>
                </a:lnTo>
                <a:lnTo>
                  <a:pt x="0" y="0"/>
                </a:lnTo>
                <a:close/>
              </a:path>
            </a:pathLst>
          </a:custGeom>
          <a:blipFill>
            <a:blip r:embed="rId3"/>
            <a:stretch>
              <a:fillRect l="0" t="0" r="0" b="0"/>
            </a:stretch>
          </a:blipFill>
        </p:spPr>
      </p:sp>
      <p:sp>
        <p:nvSpPr>
          <p:cNvPr name="TextBox 8" id="8"/>
          <p:cNvSpPr txBox="true"/>
          <p:nvPr/>
        </p:nvSpPr>
        <p:spPr>
          <a:xfrm rot="0">
            <a:off x="604387" y="5988026"/>
            <a:ext cx="7940431" cy="4211320"/>
          </a:xfrm>
          <a:prstGeom prst="rect">
            <a:avLst/>
          </a:prstGeom>
        </p:spPr>
        <p:txBody>
          <a:bodyPr anchor="t" rtlCol="false" tIns="0" lIns="0" bIns="0" rIns="0">
            <a:spAutoFit/>
          </a:bodyPr>
          <a:lstStyle/>
          <a:p>
            <a:pPr>
              <a:lnSpc>
                <a:spcPts val="5599"/>
              </a:lnSpc>
            </a:pPr>
            <a:r>
              <a:rPr lang="en-US" sz="2799">
                <a:solidFill>
                  <a:srgbClr val="F7FDFE"/>
                </a:solidFill>
                <a:latin typeface="Times New Roman"/>
              </a:rPr>
              <a:t>Carbetocin shows a peak at a higher utility value than Oxytocin, suggesting a higher likelihood of achieving a greater utility, albeit with some variability. Oxytocin shows a more even distribution with lower peaks, indicating more spread-out probabilities across different utility values.</a:t>
            </a:r>
          </a:p>
        </p:txBody>
      </p:sp>
      <p:sp>
        <p:nvSpPr>
          <p:cNvPr name="TextBox 9" id="9"/>
          <p:cNvSpPr txBox="true"/>
          <p:nvPr/>
        </p:nvSpPr>
        <p:spPr>
          <a:xfrm rot="0">
            <a:off x="9144000" y="5988026"/>
            <a:ext cx="7940431" cy="4916170"/>
          </a:xfrm>
          <a:prstGeom prst="rect">
            <a:avLst/>
          </a:prstGeom>
        </p:spPr>
        <p:txBody>
          <a:bodyPr anchor="t" rtlCol="false" tIns="0" lIns="0" bIns="0" rIns="0">
            <a:spAutoFit/>
          </a:bodyPr>
          <a:lstStyle/>
          <a:p>
            <a:pPr>
              <a:lnSpc>
                <a:spcPts val="5599"/>
              </a:lnSpc>
            </a:pPr>
            <a:r>
              <a:rPr lang="en-US" sz="2799">
                <a:solidFill>
                  <a:srgbClr val="F7FDFE"/>
                </a:solidFill>
                <a:latin typeface="Times New Roman"/>
              </a:rPr>
              <a:t>Compares Carbetocin and Oxytocin on attributes like life-enhancing properties, cost, and comfort. Carbetocin appears to offer more life-enhancing properties and comfort but is perhaps more costly, whereas Oxytocin offers less in these attributes but may be less costly.</a:t>
            </a:r>
          </a:p>
          <a:p>
            <a:pPr>
              <a:lnSpc>
                <a:spcPts val="5599"/>
              </a:lnSpc>
            </a:pPr>
          </a:p>
        </p:txBody>
      </p:sp>
      <p:sp>
        <p:nvSpPr>
          <p:cNvPr name="TextBox 10" id="10"/>
          <p:cNvSpPr txBox="true"/>
          <p:nvPr/>
        </p:nvSpPr>
        <p:spPr>
          <a:xfrm rot="0">
            <a:off x="4110063" y="-38735"/>
            <a:ext cx="7848192" cy="1067435"/>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Times New Roman"/>
              </a:rPr>
              <a:t>METHOD- OUTPUTS: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0" y="4340435"/>
            <a:ext cx="18518589" cy="6493099"/>
            <a:chOff x="0" y="0"/>
            <a:chExt cx="4877324" cy="1710117"/>
          </a:xfrm>
        </p:grpSpPr>
        <p:sp>
          <p:nvSpPr>
            <p:cNvPr name="Freeform 4" id="4"/>
            <p:cNvSpPr/>
            <p:nvPr/>
          </p:nvSpPr>
          <p:spPr>
            <a:xfrm flipH="false" flipV="false" rot="0">
              <a:off x="0" y="0"/>
              <a:ext cx="4877324" cy="1710117"/>
            </a:xfrm>
            <a:custGeom>
              <a:avLst/>
              <a:gdLst/>
              <a:ahLst/>
              <a:cxnLst/>
              <a:rect r="r" b="b" t="t" l="l"/>
              <a:pathLst>
                <a:path h="1710117" w="4877324">
                  <a:moveTo>
                    <a:pt x="0" y="0"/>
                  </a:moveTo>
                  <a:lnTo>
                    <a:pt x="4877324" y="0"/>
                  </a:lnTo>
                  <a:lnTo>
                    <a:pt x="4877324" y="1710117"/>
                  </a:lnTo>
                  <a:lnTo>
                    <a:pt x="0" y="1710117"/>
                  </a:lnTo>
                  <a:close/>
                </a:path>
              </a:pathLst>
            </a:custGeom>
            <a:solidFill>
              <a:srgbClr val="48BAC3"/>
            </a:solidFill>
          </p:spPr>
        </p:sp>
        <p:sp>
          <p:nvSpPr>
            <p:cNvPr name="TextBox 5" id="5"/>
            <p:cNvSpPr txBox="true"/>
            <p:nvPr/>
          </p:nvSpPr>
          <p:spPr>
            <a:xfrm>
              <a:off x="0" y="-38100"/>
              <a:ext cx="4877324" cy="174821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8082175" y="9878682"/>
            <a:ext cx="9177125" cy="0"/>
          </a:xfrm>
          <a:prstGeom prst="line">
            <a:avLst/>
          </a:prstGeom>
          <a:ln cap="flat" w="28575">
            <a:solidFill>
              <a:srgbClr val="FFFFFF"/>
            </a:solidFill>
            <a:prstDash val="solid"/>
            <a:headEnd type="none" len="sm" w="sm"/>
            <a:tailEnd type="none" len="sm" w="sm"/>
          </a:ln>
        </p:spPr>
      </p:sp>
      <p:sp>
        <p:nvSpPr>
          <p:cNvPr name="Freeform 7" id="7"/>
          <p:cNvSpPr/>
          <p:nvPr/>
        </p:nvSpPr>
        <p:spPr>
          <a:xfrm flipH="false" flipV="false" rot="0">
            <a:off x="506456" y="232720"/>
            <a:ext cx="9451506" cy="5687738"/>
          </a:xfrm>
          <a:custGeom>
            <a:avLst/>
            <a:gdLst/>
            <a:ahLst/>
            <a:cxnLst/>
            <a:rect r="r" b="b" t="t" l="l"/>
            <a:pathLst>
              <a:path h="5687738" w="9451506">
                <a:moveTo>
                  <a:pt x="0" y="0"/>
                </a:moveTo>
                <a:lnTo>
                  <a:pt x="9451506" y="0"/>
                </a:lnTo>
                <a:lnTo>
                  <a:pt x="9451506" y="5687739"/>
                </a:lnTo>
                <a:lnTo>
                  <a:pt x="0" y="5687739"/>
                </a:lnTo>
                <a:lnTo>
                  <a:pt x="0" y="0"/>
                </a:lnTo>
                <a:close/>
              </a:path>
            </a:pathLst>
          </a:custGeom>
          <a:blipFill>
            <a:blip r:embed="rId3"/>
            <a:stretch>
              <a:fillRect l="0" t="0" r="0" b="0"/>
            </a:stretch>
          </a:blipFill>
        </p:spPr>
      </p:sp>
      <p:sp>
        <p:nvSpPr>
          <p:cNvPr name="TextBox 8" id="8"/>
          <p:cNvSpPr txBox="true"/>
          <p:nvPr/>
        </p:nvSpPr>
        <p:spPr>
          <a:xfrm rot="0">
            <a:off x="831092" y="6427351"/>
            <a:ext cx="17456908" cy="2519680"/>
          </a:xfrm>
          <a:prstGeom prst="rect">
            <a:avLst/>
          </a:prstGeom>
        </p:spPr>
        <p:txBody>
          <a:bodyPr anchor="t" rtlCol="false" tIns="0" lIns="0" bIns="0" rIns="0">
            <a:spAutoFit/>
          </a:bodyPr>
          <a:lstStyle/>
          <a:p>
            <a:pPr>
              <a:lnSpc>
                <a:spcPts val="3919"/>
              </a:lnSpc>
              <a:spcBef>
                <a:spcPct val="0"/>
              </a:spcBef>
            </a:pPr>
            <a:r>
              <a:rPr lang="en-US" sz="2799">
                <a:solidFill>
                  <a:srgbClr val="FCFDFD"/>
                </a:solidFill>
                <a:latin typeface="Times New Roman"/>
              </a:rPr>
              <a:t>Carbetocin is depicted as having a higher probability of favorable outcomes (such as lower risk of PPH and higher comfort levels) with a substantial impact on expected utility. Oxytocin has a much lower probability of these favorable outcomes, significantly affecting its expected utility. Both drugs are sensitive to changes in these probabilities, meaning that shifts in the likelihood of these events could significantly impact the decision to use one over the other.</a:t>
            </a:r>
          </a:p>
        </p:txBody>
      </p:sp>
      <p:sp>
        <p:nvSpPr>
          <p:cNvPr name="TextBox 9" id="9"/>
          <p:cNvSpPr txBox="true"/>
          <p:nvPr/>
        </p:nvSpPr>
        <p:spPr>
          <a:xfrm rot="0">
            <a:off x="10192006" y="210385"/>
            <a:ext cx="7848192" cy="1067435"/>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Times New Roman"/>
              </a:rPr>
              <a:t>METHOD- OUTPUTS: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658225" y="3127151"/>
            <a:ext cx="18946225" cy="7159849"/>
            <a:chOff x="0" y="0"/>
            <a:chExt cx="4989952" cy="1885722"/>
          </a:xfrm>
        </p:grpSpPr>
        <p:sp>
          <p:nvSpPr>
            <p:cNvPr name="Freeform 4" id="4"/>
            <p:cNvSpPr/>
            <p:nvPr/>
          </p:nvSpPr>
          <p:spPr>
            <a:xfrm flipH="false" flipV="false" rot="0">
              <a:off x="0" y="0"/>
              <a:ext cx="4989952" cy="1885722"/>
            </a:xfrm>
            <a:custGeom>
              <a:avLst/>
              <a:gdLst/>
              <a:ahLst/>
              <a:cxnLst/>
              <a:rect r="r" b="b" t="t" l="l"/>
              <a:pathLst>
                <a:path h="1885722" w="4989952">
                  <a:moveTo>
                    <a:pt x="0" y="0"/>
                  </a:moveTo>
                  <a:lnTo>
                    <a:pt x="4989952" y="0"/>
                  </a:lnTo>
                  <a:lnTo>
                    <a:pt x="4989952" y="1885722"/>
                  </a:lnTo>
                  <a:lnTo>
                    <a:pt x="0" y="1885722"/>
                  </a:lnTo>
                  <a:close/>
                </a:path>
              </a:pathLst>
            </a:custGeom>
            <a:solidFill>
              <a:srgbClr val="48BAC3"/>
            </a:solidFill>
          </p:spPr>
        </p:sp>
        <p:sp>
          <p:nvSpPr>
            <p:cNvPr name="TextBox 5" id="5"/>
            <p:cNvSpPr txBox="true"/>
            <p:nvPr/>
          </p:nvSpPr>
          <p:spPr>
            <a:xfrm>
              <a:off x="0" y="-38100"/>
              <a:ext cx="4989952" cy="1923822"/>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0192039" y="1157320"/>
            <a:ext cx="9177125" cy="0"/>
          </a:xfrm>
          <a:prstGeom prst="line">
            <a:avLst/>
          </a:prstGeom>
          <a:ln cap="flat" w="28575">
            <a:solidFill>
              <a:srgbClr val="2D3541"/>
            </a:solidFill>
            <a:prstDash val="solid"/>
            <a:headEnd type="none" len="sm" w="sm"/>
            <a:tailEnd type="none" len="sm" w="sm"/>
          </a:ln>
        </p:spPr>
      </p:sp>
      <p:sp>
        <p:nvSpPr>
          <p:cNvPr name="TextBox 7" id="7"/>
          <p:cNvSpPr txBox="true"/>
          <p:nvPr/>
        </p:nvSpPr>
        <p:spPr>
          <a:xfrm rot="0">
            <a:off x="9331144" y="1665379"/>
            <a:ext cx="7451851" cy="1090296"/>
          </a:xfrm>
          <a:prstGeom prst="rect">
            <a:avLst/>
          </a:prstGeom>
        </p:spPr>
        <p:txBody>
          <a:bodyPr anchor="t" rtlCol="false" tIns="0" lIns="0" bIns="0" rIns="0">
            <a:spAutoFit/>
          </a:bodyPr>
          <a:lstStyle/>
          <a:p>
            <a:pPr>
              <a:lnSpc>
                <a:spcPts val="6640"/>
              </a:lnSpc>
            </a:pPr>
            <a:r>
              <a:rPr lang="en-US" sz="8000">
                <a:solidFill>
                  <a:srgbClr val="2D3541"/>
                </a:solidFill>
                <a:latin typeface="Times New Roman"/>
              </a:rPr>
              <a:t>LIMITATIONS</a:t>
            </a:r>
          </a:p>
        </p:txBody>
      </p:sp>
      <p:sp>
        <p:nvSpPr>
          <p:cNvPr name="TextBox 8" id="8"/>
          <p:cNvSpPr txBox="true"/>
          <p:nvPr/>
        </p:nvSpPr>
        <p:spPr>
          <a:xfrm rot="0">
            <a:off x="0" y="3468831"/>
            <a:ext cx="18288000" cy="6850380"/>
          </a:xfrm>
          <a:prstGeom prst="rect">
            <a:avLst/>
          </a:prstGeom>
        </p:spPr>
        <p:txBody>
          <a:bodyPr anchor="t" rtlCol="false" tIns="0" lIns="0" bIns="0" rIns="0">
            <a:spAutoFit/>
          </a:bodyPr>
          <a:lstStyle/>
          <a:p>
            <a:pPr marL="1036320" indent="-518160" lvl="1">
              <a:lnSpc>
                <a:spcPts val="6719"/>
              </a:lnSpc>
              <a:buFont typeface="Arial"/>
              <a:buChar char="•"/>
            </a:pPr>
            <a:r>
              <a:rPr lang="en-US" sz="4800">
                <a:solidFill>
                  <a:srgbClr val="000000"/>
                </a:solidFill>
                <a:latin typeface="Times New Roman"/>
              </a:rPr>
              <a:t>Decision-analytical modeling is naturally unpredictable in terms of input parameters. To reduce this uncertainty, clinical inputs for the model were gathered from both worldwide and local clinical studies. </a:t>
            </a:r>
          </a:p>
          <a:p>
            <a:pPr marL="1036320" indent="-518160" lvl="1">
              <a:lnSpc>
                <a:spcPts val="6719"/>
              </a:lnSpc>
              <a:spcBef>
                <a:spcPct val="0"/>
              </a:spcBef>
              <a:buFont typeface="Arial"/>
              <a:buChar char="•"/>
            </a:pPr>
            <a:r>
              <a:rPr lang="en-US" sz="4800">
                <a:solidFill>
                  <a:srgbClr val="000000"/>
                </a:solidFill>
                <a:latin typeface="Times New Roman"/>
              </a:rPr>
              <a:t>The model structure was developed in a brief period of time (postpartum hospitalization) and did not completely take into consideration the long-term consequences. </a:t>
            </a:r>
          </a:p>
          <a:p>
            <a:pPr algn="l" marL="1036320" indent="-518160" lvl="1">
              <a:lnSpc>
                <a:spcPts val="6719"/>
              </a:lnSpc>
              <a:spcBef>
                <a:spcPct val="0"/>
              </a:spcBef>
              <a:buFont typeface="Arial"/>
              <a:buChar char="•"/>
            </a:pPr>
            <a:r>
              <a:rPr lang="en-US" sz="4800">
                <a:solidFill>
                  <a:srgbClr val="000000"/>
                </a:solidFill>
                <a:latin typeface="Times New Roman"/>
              </a:rPr>
              <a:t>Adding transition states in Markov’s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0" y="3841526"/>
            <a:ext cx="18403294" cy="6519672"/>
            <a:chOff x="0" y="0"/>
            <a:chExt cx="4846958" cy="1717115"/>
          </a:xfrm>
        </p:grpSpPr>
        <p:sp>
          <p:nvSpPr>
            <p:cNvPr name="Freeform 4" id="4"/>
            <p:cNvSpPr/>
            <p:nvPr/>
          </p:nvSpPr>
          <p:spPr>
            <a:xfrm flipH="false" flipV="false" rot="0">
              <a:off x="0" y="0"/>
              <a:ext cx="4846958" cy="1717115"/>
            </a:xfrm>
            <a:custGeom>
              <a:avLst/>
              <a:gdLst/>
              <a:ahLst/>
              <a:cxnLst/>
              <a:rect r="r" b="b" t="t" l="l"/>
              <a:pathLst>
                <a:path h="1717115" w="4846958">
                  <a:moveTo>
                    <a:pt x="0" y="0"/>
                  </a:moveTo>
                  <a:lnTo>
                    <a:pt x="4846958" y="0"/>
                  </a:lnTo>
                  <a:lnTo>
                    <a:pt x="4846958" y="1717115"/>
                  </a:lnTo>
                  <a:lnTo>
                    <a:pt x="0" y="1717115"/>
                  </a:lnTo>
                  <a:close/>
                </a:path>
              </a:pathLst>
            </a:custGeom>
            <a:solidFill>
              <a:srgbClr val="48BAC3"/>
            </a:solidFill>
          </p:spPr>
        </p:sp>
        <p:sp>
          <p:nvSpPr>
            <p:cNvPr name="TextBox 5" id="5"/>
            <p:cNvSpPr txBox="true"/>
            <p:nvPr/>
          </p:nvSpPr>
          <p:spPr>
            <a:xfrm>
              <a:off x="0" y="-142875"/>
              <a:ext cx="4846958" cy="1859990"/>
            </a:xfrm>
            <a:prstGeom prst="rect">
              <a:avLst/>
            </a:prstGeom>
          </p:spPr>
          <p:txBody>
            <a:bodyPr anchor="ctr" rtlCol="false" tIns="50800" lIns="50800" bIns="50800" rIns="50800"/>
            <a:lstStyle/>
            <a:p>
              <a:pPr algn="ctr" marL="777240" indent="-388620" lvl="1">
                <a:lnSpc>
                  <a:spcPts val="5040"/>
                </a:lnSpc>
                <a:buFont typeface="Arial"/>
                <a:buChar char="•"/>
              </a:pPr>
              <a:r>
                <a:rPr lang="en-US" sz="3600">
                  <a:solidFill>
                    <a:srgbClr val="000000"/>
                  </a:solidFill>
                  <a:latin typeface="Times New Roman"/>
                </a:rPr>
                <a:t>The decision analysis report provides a detailed and methodologically sound framework for comparing the effectiveness of Carbetocin and Oxytocin in the management of postpartum hemorrhage (PPH).</a:t>
              </a:r>
            </a:p>
            <a:p>
              <a:pPr algn="ctr" marL="777240" indent="-388620" lvl="1">
                <a:lnSpc>
                  <a:spcPts val="5040"/>
                </a:lnSpc>
                <a:buFont typeface="Arial"/>
                <a:buChar char="•"/>
              </a:pPr>
              <a:r>
                <a:rPr lang="en-US" sz="3600">
                  <a:solidFill>
                    <a:srgbClr val="000000"/>
                  </a:solidFill>
                  <a:latin typeface="Times New Roman"/>
                </a:rPr>
                <a:t>The application of a multi-criteria utility function, which balances factors such as life expectancy, comfort, and cost, facilitates a comprehensive approach to maximizing expected utility in patient care.</a:t>
              </a:r>
            </a:p>
            <a:p>
              <a:pPr algn="ctr" marL="777240" indent="-388620" lvl="1">
                <a:lnSpc>
                  <a:spcPts val="5040"/>
                </a:lnSpc>
                <a:buFont typeface="Arial"/>
                <a:buChar char="•"/>
              </a:pPr>
              <a:r>
                <a:rPr lang="en-US" sz="3600">
                  <a:solidFill>
                    <a:srgbClr val="000000"/>
                  </a:solidFill>
                  <a:latin typeface="Times New Roman"/>
                </a:rPr>
                <a:t>The findings suggest that Carbetocin may be preferable in specific contexts, particularly where the goal is to minimize the incidence and severity of PPH. This conclusion is bolstered by the stochastic dominance of Carbetocin in several modeled scenarios, indicating its potential for better overall outcomes compared to Oxytocin</a:t>
              </a:r>
            </a:p>
          </p:txBody>
        </p:sp>
      </p:grpSp>
      <p:sp>
        <p:nvSpPr>
          <p:cNvPr name="AutoShape 6" id="6"/>
          <p:cNvSpPr/>
          <p:nvPr/>
        </p:nvSpPr>
        <p:spPr>
          <a:xfrm flipV="true">
            <a:off x="10192039" y="1157320"/>
            <a:ext cx="9177125" cy="0"/>
          </a:xfrm>
          <a:prstGeom prst="line">
            <a:avLst/>
          </a:prstGeom>
          <a:ln cap="flat" w="28575">
            <a:solidFill>
              <a:srgbClr val="2D3541"/>
            </a:solidFill>
            <a:prstDash val="solid"/>
            <a:headEnd type="none" len="sm" w="sm"/>
            <a:tailEnd type="none" len="sm" w="sm"/>
          </a:ln>
        </p:spPr>
      </p:sp>
      <p:sp>
        <p:nvSpPr>
          <p:cNvPr name="TextBox 7" id="7"/>
          <p:cNvSpPr txBox="true"/>
          <p:nvPr/>
        </p:nvSpPr>
        <p:spPr>
          <a:xfrm rot="0">
            <a:off x="8909129" y="1690725"/>
            <a:ext cx="7903245" cy="1090296"/>
          </a:xfrm>
          <a:prstGeom prst="rect">
            <a:avLst/>
          </a:prstGeom>
        </p:spPr>
        <p:txBody>
          <a:bodyPr anchor="t" rtlCol="false" tIns="0" lIns="0" bIns="0" rIns="0">
            <a:spAutoFit/>
          </a:bodyPr>
          <a:lstStyle/>
          <a:p>
            <a:pPr>
              <a:lnSpc>
                <a:spcPts val="6640"/>
              </a:lnSpc>
            </a:pPr>
            <a:r>
              <a:rPr lang="en-US" sz="8000">
                <a:solidFill>
                  <a:srgbClr val="2D3541"/>
                </a:solidFill>
                <a:latin typeface="Times New Roman"/>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0" y="3841526"/>
            <a:ext cx="18403294" cy="6519672"/>
            <a:chOff x="0" y="0"/>
            <a:chExt cx="4846958" cy="1717115"/>
          </a:xfrm>
        </p:grpSpPr>
        <p:sp>
          <p:nvSpPr>
            <p:cNvPr name="Freeform 4" id="4"/>
            <p:cNvSpPr/>
            <p:nvPr/>
          </p:nvSpPr>
          <p:spPr>
            <a:xfrm flipH="false" flipV="false" rot="0">
              <a:off x="0" y="0"/>
              <a:ext cx="4846958" cy="1717115"/>
            </a:xfrm>
            <a:custGeom>
              <a:avLst/>
              <a:gdLst/>
              <a:ahLst/>
              <a:cxnLst/>
              <a:rect r="r" b="b" t="t" l="l"/>
              <a:pathLst>
                <a:path h="1717115" w="4846958">
                  <a:moveTo>
                    <a:pt x="0" y="0"/>
                  </a:moveTo>
                  <a:lnTo>
                    <a:pt x="4846958" y="0"/>
                  </a:lnTo>
                  <a:lnTo>
                    <a:pt x="4846958" y="1717115"/>
                  </a:lnTo>
                  <a:lnTo>
                    <a:pt x="0" y="1717115"/>
                  </a:lnTo>
                  <a:close/>
                </a:path>
              </a:pathLst>
            </a:custGeom>
            <a:solidFill>
              <a:srgbClr val="48BAC3"/>
            </a:solidFill>
          </p:spPr>
        </p:sp>
        <p:sp>
          <p:nvSpPr>
            <p:cNvPr name="TextBox 5" id="5"/>
            <p:cNvSpPr txBox="true"/>
            <p:nvPr/>
          </p:nvSpPr>
          <p:spPr>
            <a:xfrm>
              <a:off x="0" y="-142875"/>
              <a:ext cx="4846958" cy="1859990"/>
            </a:xfrm>
            <a:prstGeom prst="rect">
              <a:avLst/>
            </a:prstGeom>
          </p:spPr>
          <p:txBody>
            <a:bodyPr anchor="ctr" rtlCol="false" tIns="50800" lIns="50800" bIns="50800" rIns="50800"/>
            <a:lstStyle/>
            <a:p>
              <a:pPr algn="ctr" marL="777240" indent="-388620" lvl="1">
                <a:lnSpc>
                  <a:spcPts val="5040"/>
                </a:lnSpc>
                <a:buFont typeface="Arial"/>
                <a:buChar char="•"/>
              </a:pPr>
            </a:p>
          </p:txBody>
        </p:sp>
      </p:grpSp>
      <p:sp>
        <p:nvSpPr>
          <p:cNvPr name="AutoShape 6" id="6"/>
          <p:cNvSpPr/>
          <p:nvPr/>
        </p:nvSpPr>
        <p:spPr>
          <a:xfrm flipV="true">
            <a:off x="10192039" y="1157320"/>
            <a:ext cx="9177125" cy="0"/>
          </a:xfrm>
          <a:prstGeom prst="line">
            <a:avLst/>
          </a:prstGeom>
          <a:ln cap="flat" w="28575">
            <a:solidFill>
              <a:srgbClr val="2D3541"/>
            </a:solidFill>
            <a:prstDash val="solid"/>
            <a:headEnd type="none" len="sm" w="sm"/>
            <a:tailEnd type="none" len="sm" w="sm"/>
          </a:ln>
        </p:spPr>
      </p:sp>
      <p:sp>
        <p:nvSpPr>
          <p:cNvPr name="TextBox 7" id="7"/>
          <p:cNvSpPr txBox="true"/>
          <p:nvPr/>
        </p:nvSpPr>
        <p:spPr>
          <a:xfrm rot="0">
            <a:off x="6166439" y="312784"/>
            <a:ext cx="8639730" cy="1090296"/>
          </a:xfrm>
          <a:prstGeom prst="rect">
            <a:avLst/>
          </a:prstGeom>
        </p:spPr>
        <p:txBody>
          <a:bodyPr anchor="t" rtlCol="false" tIns="0" lIns="0" bIns="0" rIns="0">
            <a:spAutoFit/>
          </a:bodyPr>
          <a:lstStyle/>
          <a:p>
            <a:pPr>
              <a:lnSpc>
                <a:spcPts val="6640"/>
              </a:lnSpc>
            </a:pPr>
            <a:r>
              <a:rPr lang="en-US" sz="8000">
                <a:solidFill>
                  <a:srgbClr val="2D3541"/>
                </a:solidFill>
                <a:latin typeface="Times New Roman"/>
              </a:rPr>
              <a:t>REFERENCES</a:t>
            </a:r>
          </a:p>
        </p:txBody>
      </p:sp>
      <p:sp>
        <p:nvSpPr>
          <p:cNvPr name="TextBox 8" id="8"/>
          <p:cNvSpPr txBox="true"/>
          <p:nvPr/>
        </p:nvSpPr>
        <p:spPr>
          <a:xfrm rot="0">
            <a:off x="0" y="1307831"/>
            <a:ext cx="18288000" cy="8835390"/>
          </a:xfrm>
          <a:prstGeom prst="rect">
            <a:avLst/>
          </a:prstGeom>
        </p:spPr>
        <p:txBody>
          <a:bodyPr anchor="t" rtlCol="false" tIns="0" lIns="0" bIns="0" rIns="0">
            <a:spAutoFit/>
          </a:bodyPr>
          <a:lstStyle/>
          <a:p>
            <a:pPr algn="ctr">
              <a:lnSpc>
                <a:spcPts val="3359"/>
              </a:lnSpc>
              <a:spcBef>
                <a:spcPct val="0"/>
              </a:spcBef>
            </a:pPr>
            <a:r>
              <a:rPr lang="en-US" sz="2400">
                <a:solidFill>
                  <a:srgbClr val="2D3541"/>
                </a:solidFill>
                <a:latin typeface="Times New Roman"/>
              </a:rPr>
              <a:t>Wormer, K. C., Jamil, R. T., &amp; Bryant, S. B. (n.d.). Acute postpartum hemorrhage - statpearls - NCBI bookshelf. National Center for Biotechnology information. https://www.ncbi.nlm.nih.gov/books/NBK499988/ </a:t>
            </a:r>
          </a:p>
          <a:p>
            <a:pPr algn="ctr">
              <a:lnSpc>
                <a:spcPts val="3359"/>
              </a:lnSpc>
              <a:spcBef>
                <a:spcPct val="0"/>
              </a:spcBef>
            </a:pPr>
            <a:r>
              <a:rPr lang="en-US" sz="2400">
                <a:solidFill>
                  <a:srgbClr val="2D3541"/>
                </a:solidFill>
                <a:latin typeface="Times New Roman"/>
              </a:rPr>
              <a:t>Khan, K. S., Pritchard, J. A., Kominiarek, M. A., Baskett, T. F., Villar, J., Surbek, D. V., Bamigboye, A. A., O’Brien, P., O’Leary, J. L., Hebisch, G., Philippe, H. J., Baggish, M. S., AbdRabbo, S. A., Zelop, C. M., Kastner, E. S., Kwee, A., Lau, W. C., O’Leary, J. A. (2007, October 5). Postpartum hemorrhage. Obstetrics and Gynecology Clinics of North America. https://www.sciencedirect.com/science/article/abs/pii/S0889854507000587 </a:t>
            </a:r>
          </a:p>
          <a:p>
            <a:pPr algn="ctr">
              <a:lnSpc>
                <a:spcPts val="3359"/>
              </a:lnSpc>
              <a:spcBef>
                <a:spcPct val="0"/>
              </a:spcBef>
            </a:pPr>
            <a:r>
              <a:rPr lang="en-US" sz="2400">
                <a:solidFill>
                  <a:srgbClr val="2D3541"/>
                </a:solidFill>
                <a:latin typeface="Times New Roman"/>
              </a:rPr>
              <a:t> Jin, X.-H., Li, D., &amp; Li, X. (2019). Carbetocin vs oxytocin for prevention of postpartum hemorrhage after vaginal delivery. Medicine, 98(47). https://doi.org/10.1097/md.0000000000017911 </a:t>
            </a:r>
          </a:p>
          <a:p>
            <a:pPr algn="ctr">
              <a:lnSpc>
                <a:spcPts val="3359"/>
              </a:lnSpc>
              <a:spcBef>
                <a:spcPct val="0"/>
              </a:spcBef>
            </a:pPr>
            <a:r>
              <a:rPr lang="en-US" sz="2400">
                <a:solidFill>
                  <a:srgbClr val="2D3541"/>
                </a:solidFill>
                <a:latin typeface="Times New Roman"/>
              </a:rPr>
              <a:t>Larciprete G;Montagnoli C;Frigo M;Panetta V;Todde C;Zuppani B;Centonze C;Bompiani A;Malandrenis I;Cirese A;Valensise H; (n.d.). Carbetocin versus oxytocin in caesarean section with high risk of post-partum haemorrhage. Journal of prenatal medicine. https://pubmed.ncbi.nlm.nih.gov/23741542/ </a:t>
            </a:r>
          </a:p>
          <a:p>
            <a:pPr algn="ctr">
              <a:lnSpc>
                <a:spcPts val="3359"/>
              </a:lnSpc>
              <a:spcBef>
                <a:spcPct val="0"/>
              </a:spcBef>
            </a:pPr>
            <a:r>
              <a:rPr lang="en-US" sz="2400">
                <a:solidFill>
                  <a:srgbClr val="2D3541"/>
                </a:solidFill>
                <a:latin typeface="Times New Roman"/>
              </a:rPr>
              <a:t>Tse, K., Yu, F. N., &amp; Leung, K. (2020). Comparison of carbetocin and oxytocin infusions in reducing the requirement for additional uterotonics or procedures in women at increased risk of postpartum haemorrhage after caesarean section. Hong Kong Medical Journal. https://doi.org/10.12809/hkmj208683 </a:t>
            </a:r>
          </a:p>
          <a:p>
            <a:pPr algn="ctr">
              <a:lnSpc>
                <a:spcPts val="3359"/>
              </a:lnSpc>
              <a:spcBef>
                <a:spcPct val="0"/>
              </a:spcBef>
            </a:pPr>
            <a:r>
              <a:rPr lang="en-US" sz="2400">
                <a:solidFill>
                  <a:srgbClr val="2D3541"/>
                </a:solidFill>
                <a:latin typeface="Times New Roman"/>
              </a:rPr>
              <a:t>Ai, W., Zeng, Y., Ma, Y., Liu, L., Fan, D., Wu, S., &amp; Zhang, Y. (2021). Side‐effects of carbetocin to prevent postpartum hemorrhage: A systematic review and meta‐analysis of Randomized Controlled Trials. Pharmacology Research &amp;amp; Perspectives, 9(2). https://doi.org/10.1002/prp2.745 </a:t>
            </a:r>
          </a:p>
          <a:p>
            <a:pPr algn="ctr">
              <a:lnSpc>
                <a:spcPts val="3359"/>
              </a:lnSpc>
              <a:spcBef>
                <a:spcPct val="0"/>
              </a:spcBef>
            </a:pPr>
            <a:r>
              <a:rPr lang="en-US" sz="2400">
                <a:solidFill>
                  <a:srgbClr val="2D3541"/>
                </a:solidFill>
                <a:latin typeface="Times New Roman"/>
              </a:rPr>
              <a:t>Liu, C., Yu, F., Xu, Y., Li, J., Guan, Z., Sun, M., Liu, C., He, F., &amp; Chen, D. (2021, April 26). Prevalence and risk factors of severe postpartum hemorrhage: A retrospective cohort study - BMC pregnancy and childbirth. BioMed Central. https://bmcpregnancychildbirth.biomedcentral.com/articles/10.1186/s12884-021-03818-1 </a:t>
            </a:r>
          </a:p>
          <a:p>
            <a:pPr algn="ctr">
              <a:lnSpc>
                <a:spcPts val="33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661" t="0" r="-15661" b="0"/>
            </a:stretch>
          </a:blipFill>
        </p:spPr>
      </p:sp>
      <p:grpSp>
        <p:nvGrpSpPr>
          <p:cNvPr name="Group 3" id="3"/>
          <p:cNvGrpSpPr/>
          <p:nvPr/>
        </p:nvGrpSpPr>
        <p:grpSpPr>
          <a:xfrm rot="0">
            <a:off x="-115294" y="1247394"/>
            <a:ext cx="18403294" cy="9039606"/>
            <a:chOff x="0" y="0"/>
            <a:chExt cx="4846958" cy="2380802"/>
          </a:xfrm>
        </p:grpSpPr>
        <p:sp>
          <p:nvSpPr>
            <p:cNvPr name="Freeform 4" id="4"/>
            <p:cNvSpPr/>
            <p:nvPr/>
          </p:nvSpPr>
          <p:spPr>
            <a:xfrm flipH="false" flipV="false" rot="0">
              <a:off x="0" y="0"/>
              <a:ext cx="4846958" cy="2380802"/>
            </a:xfrm>
            <a:custGeom>
              <a:avLst/>
              <a:gdLst/>
              <a:ahLst/>
              <a:cxnLst/>
              <a:rect r="r" b="b" t="t" l="l"/>
              <a:pathLst>
                <a:path h="2380802" w="4846958">
                  <a:moveTo>
                    <a:pt x="0" y="0"/>
                  </a:moveTo>
                  <a:lnTo>
                    <a:pt x="4846958" y="0"/>
                  </a:lnTo>
                  <a:lnTo>
                    <a:pt x="4846958" y="2380802"/>
                  </a:lnTo>
                  <a:lnTo>
                    <a:pt x="0" y="2380802"/>
                  </a:lnTo>
                  <a:close/>
                </a:path>
              </a:pathLst>
            </a:custGeom>
            <a:solidFill>
              <a:srgbClr val="48BAC3"/>
            </a:solidFill>
          </p:spPr>
        </p:sp>
        <p:sp>
          <p:nvSpPr>
            <p:cNvPr name="TextBox 5" id="5"/>
            <p:cNvSpPr txBox="true"/>
            <p:nvPr/>
          </p:nvSpPr>
          <p:spPr>
            <a:xfrm>
              <a:off x="0" y="-114300"/>
              <a:ext cx="4846958" cy="2495102"/>
            </a:xfrm>
            <a:prstGeom prst="rect">
              <a:avLst/>
            </a:prstGeom>
          </p:spPr>
          <p:txBody>
            <a:bodyPr anchor="ctr" rtlCol="false" tIns="50800" lIns="50800" bIns="50800" rIns="50800"/>
            <a:lstStyle/>
            <a:p>
              <a:pPr algn="ctr">
                <a:lnSpc>
                  <a:spcPts val="3919"/>
                </a:lnSpc>
              </a:pPr>
              <a:r>
                <a:rPr lang="en-US" sz="2799">
                  <a:solidFill>
                    <a:srgbClr val="000000"/>
                  </a:solidFill>
                  <a:latin typeface="Times New Roman"/>
                </a:rPr>
                <a:t>Evensen, A., Anderson, J. M., &amp; Fontaine, P. (2017, April 1). Postpartum hemorrhage: Prevention and treatment. American Family Physician.   https://www.aafp.org/pubs/afp/issues/2017/0401/p442.html#:~:text=Approximately%203%25%20to%205%25%20of%20obstetric%20patients%20will,to%2024%20hours%20after%20delivery%20of%20the%20fetus</a:t>
              </a:r>
            </a:p>
            <a:p>
              <a:pPr algn="ctr">
                <a:lnSpc>
                  <a:spcPts val="3919"/>
                </a:lnSpc>
              </a:pPr>
              <a:r>
                <a:rPr lang="en-US" sz="2799">
                  <a:solidFill>
                    <a:srgbClr val="000000"/>
                  </a:solidFill>
                  <a:latin typeface="Times New Roman"/>
                </a:rPr>
                <a:t>Briones, J. R., Talungchit, P., Thavorncharoensap, M., &amp; Chaikledkaew, U. (2020a, October 26). Economic evaluation of carbetocin as prophylaxis for postpartum hemorrhage in the Philippines - BMC health services research. BioMed Central. https://bmchealthservres.biomedcentral.com/articles/10.1186/s12913-020-05834-x </a:t>
              </a:r>
            </a:p>
            <a:p>
              <a:pPr algn="ctr">
                <a:lnSpc>
                  <a:spcPts val="3919"/>
                </a:lnSpc>
              </a:pPr>
              <a:r>
                <a:rPr lang="en-US" sz="2799">
                  <a:solidFill>
                    <a:srgbClr val="000000"/>
                  </a:solidFill>
                  <a:latin typeface="Times New Roman"/>
                </a:rPr>
                <a:t>Cook, J. R., Saxena, K., Taylor, C., &amp; Jacobs, J. L. (2023, March 17). Cost-effectiveness and budget impact of heat-stable carbetocin compared to oxytocin and misoprostol for the prevention of postpartum hemorrhage (PPH) in women giving birth in India - BMC Health Services Research. BioMed Central. https://bmchealthservres.biomedcentral.com/articles/10.1186/s12913-023-09263-4#:~:text=Heat-stable%20carbetocin%2C%20as%20a%20prophylactic%20alternative%2C%20continued%20to,depending%20on%20the%20source%20of%20costs.%20More%20items </a:t>
              </a:r>
            </a:p>
            <a:p>
              <a:pPr algn="ctr">
                <a:lnSpc>
                  <a:spcPts val="3919"/>
                </a:lnSpc>
              </a:pPr>
              <a:r>
                <a:rPr lang="en-US" sz="2799">
                  <a:solidFill>
                    <a:srgbClr val="000000"/>
                  </a:solidFill>
                  <a:latin typeface="Times New Roman"/>
                </a:rPr>
                <a:t>You, J. H. S., &amp; Leung, T. (2022, December 15). Cost-effectiveness analysis of carbetocin for prevention of postpartum hemorrhage in a low-burden high-resource city of China. PloS one. https://pubmed.ncbi.nlm.nih.gov/36520799/ </a:t>
              </a:r>
            </a:p>
            <a:p>
              <a:pPr algn="ctr">
                <a:lnSpc>
                  <a:spcPts val="3919"/>
                </a:lnSpc>
              </a:pPr>
              <a:r>
                <a:rPr lang="en-US" sz="2799">
                  <a:solidFill>
                    <a:srgbClr val="000000"/>
                  </a:solidFill>
                  <a:latin typeface="Times New Roman"/>
                </a:rPr>
                <a:t>Gallos, I. (2019, February). Uterotonic drugs to prevent postpartum haemorrhage: A network meta-analysis. National Center for Biotechnology Information. https://www.ncbi.nlm.nih.gov/books/NBK537861/ </a:t>
              </a:r>
            </a:p>
            <a:p>
              <a:pPr algn="ctr">
                <a:lnSpc>
                  <a:spcPts val="3919"/>
                </a:lnSpc>
              </a:pPr>
            </a:p>
          </p:txBody>
        </p:sp>
      </p:grpSp>
      <p:sp>
        <p:nvSpPr>
          <p:cNvPr name="AutoShape 6" id="6"/>
          <p:cNvSpPr/>
          <p:nvPr/>
        </p:nvSpPr>
        <p:spPr>
          <a:xfrm flipV="true">
            <a:off x="10192039" y="1157320"/>
            <a:ext cx="9177125" cy="0"/>
          </a:xfrm>
          <a:prstGeom prst="line">
            <a:avLst/>
          </a:prstGeom>
          <a:ln cap="flat" w="28575">
            <a:solidFill>
              <a:srgbClr val="2D3541"/>
            </a:solidFill>
            <a:prstDash val="solid"/>
            <a:headEnd type="none" len="sm" w="sm"/>
            <a:tailEnd type="none" len="sm" w="sm"/>
          </a:ln>
        </p:spPr>
      </p:sp>
      <p:sp>
        <p:nvSpPr>
          <p:cNvPr name="TextBox 7" id="7"/>
          <p:cNvSpPr txBox="true"/>
          <p:nvPr/>
        </p:nvSpPr>
        <p:spPr>
          <a:xfrm rot="0">
            <a:off x="5311165" y="157098"/>
            <a:ext cx="8117063" cy="1090296"/>
          </a:xfrm>
          <a:prstGeom prst="rect">
            <a:avLst/>
          </a:prstGeom>
        </p:spPr>
        <p:txBody>
          <a:bodyPr anchor="t" rtlCol="false" tIns="0" lIns="0" bIns="0" rIns="0">
            <a:spAutoFit/>
          </a:bodyPr>
          <a:lstStyle/>
          <a:p>
            <a:pPr>
              <a:lnSpc>
                <a:spcPts val="6640"/>
              </a:lnSpc>
            </a:pPr>
            <a:r>
              <a:rPr lang="en-US" sz="8000">
                <a:solidFill>
                  <a:srgbClr val="2D3541"/>
                </a:solidFill>
                <a:latin typeface="Times New Roman"/>
              </a:rPr>
              <a:t>REFERENCES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7FDFE"/>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588578" y="2553393"/>
            <a:ext cx="13657057" cy="0"/>
          </a:xfrm>
          <a:prstGeom prst="line">
            <a:avLst/>
          </a:prstGeom>
          <a:ln cap="flat" w="38100">
            <a:solidFill>
              <a:srgbClr val="48BAC3"/>
            </a:solidFill>
            <a:prstDash val="solid"/>
            <a:headEnd type="none" len="sm" w="sm"/>
            <a:tailEnd type="none" len="sm" w="sm"/>
          </a:ln>
        </p:spPr>
      </p:sp>
      <p:grpSp>
        <p:nvGrpSpPr>
          <p:cNvPr name="Group 7" id="7"/>
          <p:cNvGrpSpPr/>
          <p:nvPr/>
        </p:nvGrpSpPr>
        <p:grpSpPr>
          <a:xfrm rot="0">
            <a:off x="1566105" y="2713801"/>
            <a:ext cx="9307670" cy="6125566"/>
            <a:chOff x="0" y="0"/>
            <a:chExt cx="2451403" cy="1613318"/>
          </a:xfrm>
        </p:grpSpPr>
        <p:sp>
          <p:nvSpPr>
            <p:cNvPr name="Freeform 8" id="8"/>
            <p:cNvSpPr/>
            <p:nvPr/>
          </p:nvSpPr>
          <p:spPr>
            <a:xfrm flipH="false" flipV="false" rot="0">
              <a:off x="0" y="0"/>
              <a:ext cx="2451403" cy="1613318"/>
            </a:xfrm>
            <a:custGeom>
              <a:avLst/>
              <a:gdLst/>
              <a:ahLst/>
              <a:cxnLst/>
              <a:rect r="r" b="b" t="t" l="l"/>
              <a:pathLst>
                <a:path h="1613318" w="2451403">
                  <a:moveTo>
                    <a:pt x="0" y="0"/>
                  </a:moveTo>
                  <a:lnTo>
                    <a:pt x="2451403" y="0"/>
                  </a:lnTo>
                  <a:lnTo>
                    <a:pt x="2451403" y="1613318"/>
                  </a:lnTo>
                  <a:lnTo>
                    <a:pt x="0" y="1613318"/>
                  </a:lnTo>
                  <a:close/>
                </a:path>
              </a:pathLst>
            </a:custGeom>
            <a:solidFill>
              <a:srgbClr val="000000">
                <a:alpha val="0"/>
              </a:srgbClr>
            </a:solidFill>
            <a:ln w="38100" cap="sq">
              <a:solidFill>
                <a:srgbClr val="48BAC3"/>
              </a:solidFill>
              <a:prstDash val="solid"/>
              <a:miter/>
            </a:ln>
          </p:spPr>
        </p:sp>
        <p:sp>
          <p:nvSpPr>
            <p:cNvPr name="TextBox 9" id="9"/>
            <p:cNvSpPr txBox="true"/>
            <p:nvPr/>
          </p:nvSpPr>
          <p:spPr>
            <a:xfrm>
              <a:off x="0" y="-38100"/>
              <a:ext cx="2451403" cy="1651418"/>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1577043" y="2080582"/>
            <a:ext cx="4687007" cy="6240137"/>
            <a:chOff x="0" y="0"/>
            <a:chExt cx="3663950" cy="4878070"/>
          </a:xfrm>
        </p:grpSpPr>
        <p:sp>
          <p:nvSpPr>
            <p:cNvPr name="Freeform 11" id="11"/>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08454" t="-21074" r="-69367" b="-17433"/>
              </a:stretch>
            </a:blipFill>
          </p:spPr>
        </p:sp>
        <p:sp>
          <p:nvSpPr>
            <p:cNvPr name="Freeform 12" id="12"/>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sp>
      </p:grpSp>
      <p:sp>
        <p:nvSpPr>
          <p:cNvPr name="TextBox 13" id="13"/>
          <p:cNvSpPr txBox="true"/>
          <p:nvPr/>
        </p:nvSpPr>
        <p:spPr>
          <a:xfrm rot="0">
            <a:off x="1566105" y="1379223"/>
            <a:ext cx="7274613" cy="1204086"/>
          </a:xfrm>
          <a:prstGeom prst="rect">
            <a:avLst/>
          </a:prstGeom>
        </p:spPr>
        <p:txBody>
          <a:bodyPr anchor="t" rtlCol="false" tIns="0" lIns="0" bIns="0" rIns="0">
            <a:spAutoFit/>
          </a:bodyPr>
          <a:lstStyle/>
          <a:p>
            <a:pPr>
              <a:lnSpc>
                <a:spcPts val="7303"/>
              </a:lnSpc>
            </a:pPr>
            <a:r>
              <a:rPr lang="en-US" sz="8799">
                <a:solidFill>
                  <a:srgbClr val="292929"/>
                </a:solidFill>
                <a:latin typeface="Times New Roman"/>
              </a:rPr>
              <a:t>AGENDA</a:t>
            </a:r>
          </a:p>
        </p:txBody>
      </p:sp>
      <p:sp>
        <p:nvSpPr>
          <p:cNvPr name="TextBox 14" id="14"/>
          <p:cNvSpPr txBox="true"/>
          <p:nvPr/>
        </p:nvSpPr>
        <p:spPr>
          <a:xfrm rot="0">
            <a:off x="2118166" y="2905765"/>
            <a:ext cx="3570261" cy="5691505"/>
          </a:xfrm>
          <a:prstGeom prst="rect">
            <a:avLst/>
          </a:prstGeom>
        </p:spPr>
        <p:txBody>
          <a:bodyPr anchor="t" rtlCol="false" tIns="0" lIns="0" bIns="0" rIns="0">
            <a:spAutoFit/>
          </a:bodyPr>
          <a:lstStyle/>
          <a:p>
            <a:pPr marL="690881" indent="-345440" lvl="1">
              <a:lnSpc>
                <a:spcPts val="3200"/>
              </a:lnSpc>
              <a:buFont typeface="Arial"/>
              <a:buChar char="•"/>
            </a:pPr>
            <a:r>
              <a:rPr lang="en-US" sz="3200">
                <a:solidFill>
                  <a:srgbClr val="2D3541"/>
                </a:solidFill>
                <a:latin typeface="Times New Roman"/>
              </a:rPr>
              <a:t>Introduction</a:t>
            </a:r>
          </a:p>
          <a:p>
            <a:pPr>
              <a:lnSpc>
                <a:spcPts val="3200"/>
              </a:lnSpc>
            </a:pPr>
          </a:p>
          <a:p>
            <a:pPr marL="690881" indent="-345440" lvl="1">
              <a:lnSpc>
                <a:spcPts val="3200"/>
              </a:lnSpc>
              <a:buFont typeface="Arial"/>
              <a:buChar char="•"/>
            </a:pPr>
            <a:r>
              <a:rPr lang="en-US" sz="3200">
                <a:solidFill>
                  <a:srgbClr val="2D3541"/>
                </a:solidFill>
                <a:latin typeface="Times New Roman"/>
              </a:rPr>
              <a:t>Background and Rationale</a:t>
            </a:r>
          </a:p>
          <a:p>
            <a:pPr>
              <a:lnSpc>
                <a:spcPts val="3200"/>
              </a:lnSpc>
            </a:pPr>
          </a:p>
          <a:p>
            <a:pPr marL="690881" indent="-345440" lvl="1">
              <a:lnSpc>
                <a:spcPts val="3200"/>
              </a:lnSpc>
              <a:buFont typeface="Arial"/>
              <a:buChar char="•"/>
            </a:pPr>
            <a:r>
              <a:rPr lang="en-US" sz="3200">
                <a:solidFill>
                  <a:srgbClr val="2D3541"/>
                </a:solidFill>
                <a:latin typeface="Times New Roman"/>
              </a:rPr>
              <a:t>Research Question</a:t>
            </a:r>
          </a:p>
          <a:p>
            <a:pPr>
              <a:lnSpc>
                <a:spcPts val="3200"/>
              </a:lnSpc>
            </a:pPr>
          </a:p>
          <a:p>
            <a:pPr marL="690881" indent="-345440" lvl="1">
              <a:lnSpc>
                <a:spcPts val="3200"/>
              </a:lnSpc>
              <a:buFont typeface="Arial"/>
              <a:buChar char="•"/>
            </a:pPr>
            <a:r>
              <a:rPr lang="en-US" sz="3200">
                <a:solidFill>
                  <a:srgbClr val="2D3541"/>
                </a:solidFill>
                <a:latin typeface="Times New Roman"/>
              </a:rPr>
              <a:t>Hypothesis</a:t>
            </a:r>
          </a:p>
          <a:p>
            <a:pPr>
              <a:lnSpc>
                <a:spcPts val="3200"/>
              </a:lnSpc>
            </a:pPr>
          </a:p>
          <a:p>
            <a:pPr marL="690881" indent="-345440" lvl="1">
              <a:lnSpc>
                <a:spcPts val="3200"/>
              </a:lnSpc>
              <a:buFont typeface="Arial"/>
              <a:buChar char="•"/>
            </a:pPr>
            <a:r>
              <a:rPr lang="en-US" sz="3200">
                <a:solidFill>
                  <a:srgbClr val="2D3541"/>
                </a:solidFill>
                <a:latin typeface="Times New Roman"/>
              </a:rPr>
              <a:t>Population &amp; Study Time</a:t>
            </a:r>
          </a:p>
          <a:p>
            <a:pPr>
              <a:lnSpc>
                <a:spcPts val="3200"/>
              </a:lnSpc>
            </a:pPr>
          </a:p>
          <a:p>
            <a:pPr marL="690881" indent="-345440" lvl="1">
              <a:lnSpc>
                <a:spcPts val="3200"/>
              </a:lnSpc>
              <a:buFont typeface="Arial"/>
              <a:buChar char="•"/>
            </a:pPr>
            <a:r>
              <a:rPr lang="en-US" sz="3200">
                <a:solidFill>
                  <a:srgbClr val="2D3541"/>
                </a:solidFill>
                <a:latin typeface="Times New Roman"/>
              </a:rPr>
              <a:t>Methods</a:t>
            </a:r>
          </a:p>
        </p:txBody>
      </p:sp>
      <p:sp>
        <p:nvSpPr>
          <p:cNvPr name="TextBox 15" id="15"/>
          <p:cNvSpPr txBox="true"/>
          <p:nvPr/>
        </p:nvSpPr>
        <p:spPr>
          <a:xfrm rot="0">
            <a:off x="6472225" y="2905765"/>
            <a:ext cx="3889762" cy="5291455"/>
          </a:xfrm>
          <a:prstGeom prst="rect">
            <a:avLst/>
          </a:prstGeom>
        </p:spPr>
        <p:txBody>
          <a:bodyPr anchor="t" rtlCol="false" tIns="0" lIns="0" bIns="0" rIns="0">
            <a:spAutoFit/>
          </a:bodyPr>
          <a:lstStyle/>
          <a:p>
            <a:pPr marL="690881" indent="-345440" lvl="1">
              <a:lnSpc>
                <a:spcPts val="3200"/>
              </a:lnSpc>
              <a:buFont typeface="Arial"/>
              <a:buChar char="•"/>
            </a:pPr>
            <a:r>
              <a:rPr lang="en-US" sz="3200">
                <a:solidFill>
                  <a:srgbClr val="2D3541"/>
                </a:solidFill>
                <a:latin typeface="Times New Roman"/>
              </a:rPr>
              <a:t>Design, Input, EndPoints</a:t>
            </a:r>
          </a:p>
          <a:p>
            <a:pPr>
              <a:lnSpc>
                <a:spcPts val="3200"/>
              </a:lnSpc>
            </a:pPr>
          </a:p>
          <a:p>
            <a:pPr marL="690881" indent="-345440" lvl="1">
              <a:lnSpc>
                <a:spcPts val="3200"/>
              </a:lnSpc>
              <a:buFont typeface="Arial"/>
              <a:buChar char="•"/>
            </a:pPr>
            <a:r>
              <a:rPr lang="en-US" sz="3200">
                <a:solidFill>
                  <a:srgbClr val="2D3541"/>
                </a:solidFill>
                <a:latin typeface="Times New Roman"/>
              </a:rPr>
              <a:t>Statistical Analysis Plan</a:t>
            </a:r>
          </a:p>
          <a:p>
            <a:pPr>
              <a:lnSpc>
                <a:spcPts val="3200"/>
              </a:lnSpc>
            </a:pPr>
          </a:p>
          <a:p>
            <a:pPr marL="690881" indent="-345440" lvl="1">
              <a:lnSpc>
                <a:spcPts val="3200"/>
              </a:lnSpc>
              <a:buFont typeface="Arial"/>
              <a:buChar char="•"/>
            </a:pPr>
            <a:r>
              <a:rPr lang="en-US" sz="3200">
                <a:solidFill>
                  <a:srgbClr val="2D3541"/>
                </a:solidFill>
                <a:latin typeface="Times New Roman"/>
              </a:rPr>
              <a:t>Results</a:t>
            </a:r>
          </a:p>
          <a:p>
            <a:pPr>
              <a:lnSpc>
                <a:spcPts val="3200"/>
              </a:lnSpc>
            </a:pPr>
          </a:p>
          <a:p>
            <a:pPr marL="690881" indent="-345440" lvl="1">
              <a:lnSpc>
                <a:spcPts val="3200"/>
              </a:lnSpc>
              <a:buFont typeface="Arial"/>
              <a:buChar char="•"/>
            </a:pPr>
            <a:r>
              <a:rPr lang="en-US" sz="3200">
                <a:solidFill>
                  <a:srgbClr val="2D3541"/>
                </a:solidFill>
                <a:latin typeface="Times New Roman"/>
              </a:rPr>
              <a:t>Limitation</a:t>
            </a:r>
          </a:p>
          <a:p>
            <a:pPr>
              <a:lnSpc>
                <a:spcPts val="3200"/>
              </a:lnSpc>
            </a:pPr>
          </a:p>
          <a:p>
            <a:pPr marL="690881" indent="-345440" lvl="1">
              <a:lnSpc>
                <a:spcPts val="3200"/>
              </a:lnSpc>
              <a:buFont typeface="Arial"/>
              <a:buChar char="•"/>
            </a:pPr>
            <a:r>
              <a:rPr lang="en-US" sz="3200">
                <a:solidFill>
                  <a:srgbClr val="2D3541"/>
                </a:solidFill>
                <a:latin typeface="Times New Roman"/>
              </a:rPr>
              <a:t>Conclusion</a:t>
            </a:r>
          </a:p>
          <a:p>
            <a:pPr>
              <a:lnSpc>
                <a:spcPts val="3200"/>
              </a:lnSpc>
            </a:pPr>
          </a:p>
          <a:p>
            <a:pPr marL="690881" indent="-345440" lvl="1">
              <a:lnSpc>
                <a:spcPts val="3200"/>
              </a:lnSpc>
              <a:buFont typeface="Arial"/>
              <a:buChar char="•"/>
            </a:pPr>
            <a:r>
              <a:rPr lang="en-US" sz="3200">
                <a:solidFill>
                  <a:srgbClr val="2D3541"/>
                </a:solidFill>
                <a:latin typeface="Times New Roman"/>
              </a:rPr>
              <a:t>References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0" y="0"/>
            <a:ext cx="6900143" cy="10287000"/>
            <a:chOff x="0" y="0"/>
            <a:chExt cx="1817322" cy="2709333"/>
          </a:xfrm>
        </p:grpSpPr>
        <p:sp>
          <p:nvSpPr>
            <p:cNvPr name="Freeform 3" id="3"/>
            <p:cNvSpPr/>
            <p:nvPr/>
          </p:nvSpPr>
          <p:spPr>
            <a:xfrm flipH="false" flipV="false" rot="0">
              <a:off x="0" y="0"/>
              <a:ext cx="1817322" cy="2709333"/>
            </a:xfrm>
            <a:custGeom>
              <a:avLst/>
              <a:gdLst/>
              <a:ahLst/>
              <a:cxnLst/>
              <a:rect r="r" b="b" t="t" l="l"/>
              <a:pathLst>
                <a:path h="2709333" w="1817322">
                  <a:moveTo>
                    <a:pt x="0" y="0"/>
                  </a:moveTo>
                  <a:lnTo>
                    <a:pt x="1817322" y="0"/>
                  </a:lnTo>
                  <a:lnTo>
                    <a:pt x="1817322" y="2709333"/>
                  </a:lnTo>
                  <a:lnTo>
                    <a:pt x="0" y="2709333"/>
                  </a:lnTo>
                  <a:close/>
                </a:path>
              </a:pathLst>
            </a:custGeom>
            <a:solidFill>
              <a:srgbClr val="48BAC3"/>
            </a:solidFill>
          </p:spPr>
        </p:sp>
        <p:sp>
          <p:nvSpPr>
            <p:cNvPr name="TextBox 4" id="4"/>
            <p:cNvSpPr txBox="true"/>
            <p:nvPr/>
          </p:nvSpPr>
          <p:spPr>
            <a:xfrm>
              <a:off x="0" y="-38100"/>
              <a:ext cx="181732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16230600" cy="2355401"/>
            <a:chOff x="0" y="0"/>
            <a:chExt cx="4274726" cy="620353"/>
          </a:xfrm>
        </p:grpSpPr>
        <p:sp>
          <p:nvSpPr>
            <p:cNvPr name="Freeform 6" id="6"/>
            <p:cNvSpPr/>
            <p:nvPr/>
          </p:nvSpPr>
          <p:spPr>
            <a:xfrm flipH="false" flipV="false" rot="0">
              <a:off x="0" y="0"/>
              <a:ext cx="4274726" cy="620353"/>
            </a:xfrm>
            <a:custGeom>
              <a:avLst/>
              <a:gdLst/>
              <a:ahLst/>
              <a:cxnLst/>
              <a:rect r="r" b="b" t="t" l="l"/>
              <a:pathLst>
                <a:path h="620353" w="4274726">
                  <a:moveTo>
                    <a:pt x="0" y="0"/>
                  </a:moveTo>
                  <a:lnTo>
                    <a:pt x="4274726" y="0"/>
                  </a:lnTo>
                  <a:lnTo>
                    <a:pt x="4274726" y="620353"/>
                  </a:lnTo>
                  <a:lnTo>
                    <a:pt x="0" y="620353"/>
                  </a:lnTo>
                  <a:close/>
                </a:path>
              </a:pathLst>
            </a:custGeom>
            <a:solidFill>
              <a:srgbClr val="2D3541"/>
            </a:solidFill>
          </p:spPr>
        </p:sp>
        <p:sp>
          <p:nvSpPr>
            <p:cNvPr name="TextBox 7" id="7"/>
            <p:cNvSpPr txBox="true"/>
            <p:nvPr/>
          </p:nvSpPr>
          <p:spPr>
            <a:xfrm>
              <a:off x="0" y="-38100"/>
              <a:ext cx="4274726" cy="65845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770790"/>
            <a:ext cx="16067434" cy="1728978"/>
          </a:xfrm>
          <a:prstGeom prst="rect">
            <a:avLst/>
          </a:prstGeom>
        </p:spPr>
        <p:txBody>
          <a:bodyPr anchor="t" rtlCol="false" tIns="0" lIns="0" bIns="0" rIns="0">
            <a:spAutoFit/>
          </a:bodyPr>
          <a:lstStyle/>
          <a:p>
            <a:pPr algn="ctr">
              <a:lnSpc>
                <a:spcPts val="5976"/>
              </a:lnSpc>
            </a:pPr>
            <a:r>
              <a:rPr lang="en-US" sz="7200">
                <a:solidFill>
                  <a:srgbClr val="F7FDFE"/>
                </a:solidFill>
                <a:latin typeface="Times New Roman"/>
              </a:rPr>
              <a:t>POST PARTUM HEMORRHAGE- AN OVERVIEW</a:t>
            </a:r>
          </a:p>
        </p:txBody>
      </p:sp>
      <p:sp>
        <p:nvSpPr>
          <p:cNvPr name="TextBox 9" id="9"/>
          <p:cNvSpPr txBox="true"/>
          <p:nvPr/>
        </p:nvSpPr>
        <p:spPr>
          <a:xfrm rot="0">
            <a:off x="621234" y="3816986"/>
            <a:ext cx="17295496" cy="5866718"/>
          </a:xfrm>
          <a:prstGeom prst="rect">
            <a:avLst/>
          </a:prstGeom>
        </p:spPr>
        <p:txBody>
          <a:bodyPr anchor="t" rtlCol="false" tIns="0" lIns="0" bIns="0" rIns="0">
            <a:spAutoFit/>
          </a:bodyPr>
          <a:lstStyle/>
          <a:p>
            <a:pPr>
              <a:lnSpc>
                <a:spcPts val="6400"/>
              </a:lnSpc>
            </a:pPr>
            <a:r>
              <a:rPr lang="en-US" sz="3200">
                <a:solidFill>
                  <a:srgbClr val="211F20"/>
                </a:solidFill>
                <a:latin typeface="Times New Roman"/>
              </a:rPr>
              <a:t>•Postpartum haemorrhage (PPH) has historically been defined as expected blood loss from vaginal delivery of more than 500 mL or from caesarean delivery of more than 1000 ml.</a:t>
            </a:r>
          </a:p>
          <a:p>
            <a:pPr>
              <a:lnSpc>
                <a:spcPts val="6400"/>
              </a:lnSpc>
            </a:pPr>
          </a:p>
          <a:p>
            <a:pPr>
              <a:lnSpc>
                <a:spcPts val="6400"/>
              </a:lnSpc>
            </a:pPr>
            <a:r>
              <a:rPr lang="en-US" sz="3200">
                <a:solidFill>
                  <a:srgbClr val="211F20"/>
                </a:solidFill>
                <a:latin typeface="Times New Roman"/>
              </a:rPr>
              <a:t>•The definition was redefined in 2017 by the American College of Obstetrics and Gynaecology, and it now includes cumulative blood loss over 1000 mL and hypovolemia symptoms and signs within 24 hours of giving birth, irrespective of delivery method.</a:t>
            </a:r>
          </a:p>
          <a:p>
            <a:pPr>
              <a:lnSpc>
                <a:spcPts val="3751"/>
              </a:lnSpc>
            </a:pPr>
          </a:p>
          <a:p>
            <a:pPr>
              <a:lnSpc>
                <a:spcPts val="3751"/>
              </a:lnSpc>
            </a:pPr>
          </a:p>
        </p:txBody>
      </p:sp>
      <p:sp>
        <p:nvSpPr>
          <p:cNvPr name="AutoShape 10" id="10"/>
          <p:cNvSpPr/>
          <p:nvPr/>
        </p:nvSpPr>
        <p:spPr>
          <a:xfrm flipV="true">
            <a:off x="8082175" y="9831166"/>
            <a:ext cx="9177125" cy="0"/>
          </a:xfrm>
          <a:prstGeom prst="line">
            <a:avLst/>
          </a:prstGeom>
          <a:ln cap="flat" w="28575">
            <a:solidFill>
              <a:srgbClr val="D9D9D9"/>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15294" y="2206401"/>
            <a:ext cx="18518589" cy="8080599"/>
            <a:chOff x="0" y="0"/>
            <a:chExt cx="4877324" cy="2128224"/>
          </a:xfrm>
        </p:grpSpPr>
        <p:sp>
          <p:nvSpPr>
            <p:cNvPr name="Freeform 4" id="4"/>
            <p:cNvSpPr/>
            <p:nvPr/>
          </p:nvSpPr>
          <p:spPr>
            <a:xfrm flipH="false" flipV="false" rot="0">
              <a:off x="0" y="0"/>
              <a:ext cx="4877324" cy="2128224"/>
            </a:xfrm>
            <a:custGeom>
              <a:avLst/>
              <a:gdLst/>
              <a:ahLst/>
              <a:cxnLst/>
              <a:rect r="r" b="b" t="t" l="l"/>
              <a:pathLst>
                <a:path h="2128224" w="4877324">
                  <a:moveTo>
                    <a:pt x="0" y="0"/>
                  </a:moveTo>
                  <a:lnTo>
                    <a:pt x="4877324" y="0"/>
                  </a:lnTo>
                  <a:lnTo>
                    <a:pt x="4877324" y="2128224"/>
                  </a:lnTo>
                  <a:lnTo>
                    <a:pt x="0" y="2128224"/>
                  </a:lnTo>
                  <a:close/>
                </a:path>
              </a:pathLst>
            </a:custGeom>
            <a:solidFill>
              <a:srgbClr val="48BAC3"/>
            </a:solidFill>
          </p:spPr>
        </p:sp>
        <p:sp>
          <p:nvSpPr>
            <p:cNvPr name="TextBox 5" id="5"/>
            <p:cNvSpPr txBox="true"/>
            <p:nvPr/>
          </p:nvSpPr>
          <p:spPr>
            <a:xfrm>
              <a:off x="0" y="-38100"/>
              <a:ext cx="4877324" cy="216632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1028700"/>
            <a:ext cx="8115300" cy="8229600"/>
            <a:chOff x="0" y="0"/>
            <a:chExt cx="2137363" cy="2167467"/>
          </a:xfrm>
        </p:grpSpPr>
        <p:sp>
          <p:nvSpPr>
            <p:cNvPr name="Freeform 7" id="7"/>
            <p:cNvSpPr/>
            <p:nvPr/>
          </p:nvSpPr>
          <p:spPr>
            <a:xfrm flipH="false" flipV="false" rot="0">
              <a:off x="0" y="0"/>
              <a:ext cx="2137363" cy="2167467"/>
            </a:xfrm>
            <a:custGeom>
              <a:avLst/>
              <a:gdLst/>
              <a:ahLst/>
              <a:cxnLst/>
              <a:rect r="r" b="b" t="t" l="l"/>
              <a:pathLst>
                <a:path h="2167467" w="2137363">
                  <a:moveTo>
                    <a:pt x="0" y="0"/>
                  </a:moveTo>
                  <a:lnTo>
                    <a:pt x="2137363" y="0"/>
                  </a:lnTo>
                  <a:lnTo>
                    <a:pt x="2137363" y="2167467"/>
                  </a:lnTo>
                  <a:lnTo>
                    <a:pt x="0" y="2167467"/>
                  </a:lnTo>
                  <a:close/>
                </a:path>
              </a:pathLst>
            </a:custGeom>
            <a:solidFill>
              <a:srgbClr val="2D3541"/>
            </a:solidFill>
          </p:spPr>
        </p:sp>
        <p:sp>
          <p:nvSpPr>
            <p:cNvPr name="TextBox 8" id="8"/>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312266" y="1061223"/>
            <a:ext cx="8022848" cy="976503"/>
          </a:xfrm>
          <a:prstGeom prst="rect">
            <a:avLst/>
          </a:prstGeom>
        </p:spPr>
        <p:txBody>
          <a:bodyPr anchor="t" rtlCol="false" tIns="0" lIns="0" bIns="0" rIns="0">
            <a:spAutoFit/>
          </a:bodyPr>
          <a:lstStyle/>
          <a:p>
            <a:pPr>
              <a:lnSpc>
                <a:spcPts val="5976"/>
              </a:lnSpc>
            </a:pPr>
            <a:r>
              <a:rPr lang="en-US" sz="7200">
                <a:solidFill>
                  <a:srgbClr val="F7FDFE"/>
                </a:solidFill>
                <a:latin typeface="Times New Roman"/>
              </a:rPr>
              <a:t>BACKGROUND</a:t>
            </a:r>
          </a:p>
        </p:txBody>
      </p:sp>
      <p:sp>
        <p:nvSpPr>
          <p:cNvPr name="TextBox 10" id="10"/>
          <p:cNvSpPr txBox="true"/>
          <p:nvPr/>
        </p:nvSpPr>
        <p:spPr>
          <a:xfrm rot="0">
            <a:off x="9959205" y="2658120"/>
            <a:ext cx="7138170" cy="7613649"/>
          </a:xfrm>
          <a:prstGeom prst="rect">
            <a:avLst/>
          </a:prstGeom>
        </p:spPr>
        <p:txBody>
          <a:bodyPr anchor="t" rtlCol="false" tIns="0" lIns="0" bIns="0" rIns="0">
            <a:spAutoFit/>
          </a:bodyPr>
          <a:lstStyle/>
          <a:p>
            <a:pPr>
              <a:lnSpc>
                <a:spcPts val="5599"/>
              </a:lnSpc>
            </a:pPr>
            <a:r>
              <a:rPr lang="en-US" sz="2799">
                <a:solidFill>
                  <a:srgbClr val="F7FDFE"/>
                </a:solidFill>
                <a:latin typeface="Times New Roman"/>
              </a:rPr>
              <a:t>•1/4rth of maternal deaths worldwide and 12% in the United States.</a:t>
            </a:r>
          </a:p>
          <a:p>
            <a:pPr>
              <a:lnSpc>
                <a:spcPts val="5599"/>
              </a:lnSpc>
            </a:pPr>
            <a:r>
              <a:rPr lang="en-US" sz="2799">
                <a:solidFill>
                  <a:srgbClr val="F7FDFE"/>
                </a:solidFill>
                <a:latin typeface="Times New Roman"/>
              </a:rPr>
              <a:t>•Existing treatment : Prostaglandin (Contraindicated in Asthma), Misoprostol (cause Tachycardia), TXA (Equivocal Evidence).</a:t>
            </a:r>
          </a:p>
          <a:p>
            <a:pPr>
              <a:lnSpc>
                <a:spcPts val="5599"/>
              </a:lnSpc>
            </a:pPr>
            <a:r>
              <a:rPr lang="en-US" sz="2799">
                <a:solidFill>
                  <a:srgbClr val="F7FDFE"/>
                </a:solidFill>
                <a:latin typeface="Times New Roman"/>
              </a:rPr>
              <a:t>•Novel treatments : Isotonic crystalloids, Uterine massage, Uterine balloon tamponade, Nonpneumatic antishock garment, hypogastric artery ligation.</a:t>
            </a:r>
          </a:p>
          <a:p>
            <a:pPr>
              <a:lnSpc>
                <a:spcPts val="4400"/>
              </a:lnSpc>
            </a:pPr>
          </a:p>
        </p:txBody>
      </p:sp>
      <p:sp>
        <p:nvSpPr>
          <p:cNvPr name="AutoShape 11" id="11"/>
          <p:cNvSpPr/>
          <p:nvPr/>
        </p:nvSpPr>
        <p:spPr>
          <a:xfrm>
            <a:off x="4017116" y="5909435"/>
            <a:ext cx="4501258" cy="0"/>
          </a:xfrm>
          <a:prstGeom prst="line">
            <a:avLst/>
          </a:prstGeom>
          <a:ln cap="flat" w="28575">
            <a:solidFill>
              <a:srgbClr val="FFFFFF"/>
            </a:solidFill>
            <a:prstDash val="sysDot"/>
            <a:headEnd type="none" len="sm" w="sm"/>
            <a:tailEnd type="none" len="sm" w="sm"/>
          </a:ln>
        </p:spPr>
      </p:sp>
      <p:sp>
        <p:nvSpPr>
          <p:cNvPr name="TextBox 12" id="12"/>
          <p:cNvSpPr txBox="true"/>
          <p:nvPr/>
        </p:nvSpPr>
        <p:spPr>
          <a:xfrm rot="0">
            <a:off x="1492660" y="1771026"/>
            <a:ext cx="6728484" cy="4756784"/>
          </a:xfrm>
          <a:prstGeom prst="rect">
            <a:avLst/>
          </a:prstGeom>
        </p:spPr>
        <p:txBody>
          <a:bodyPr anchor="t" rtlCol="false" tIns="0" lIns="0" bIns="0" rIns="0">
            <a:spAutoFit/>
          </a:bodyPr>
          <a:lstStyle/>
          <a:p>
            <a:pPr>
              <a:lnSpc>
                <a:spcPts val="5599"/>
              </a:lnSpc>
            </a:pPr>
            <a:r>
              <a:rPr lang="en-US" sz="2799">
                <a:solidFill>
                  <a:srgbClr val="F7FDFE"/>
                </a:solidFill>
                <a:latin typeface="Times New Roman"/>
              </a:rPr>
              <a:t>•Cause of pregnancy related death varied by race and ethnicity.</a:t>
            </a:r>
          </a:p>
          <a:p>
            <a:pPr>
              <a:lnSpc>
                <a:spcPts val="5599"/>
              </a:lnSpc>
            </a:pPr>
            <a:r>
              <a:rPr lang="en-US" sz="2799">
                <a:solidFill>
                  <a:srgbClr val="F7FDFE"/>
                </a:solidFill>
                <a:latin typeface="Times New Roman"/>
              </a:rPr>
              <a:t>•Haemorrhage deaths occured in the postpartum period in high-income nations (49.1%) and low-/middle-income countries (73%). </a:t>
            </a:r>
          </a:p>
          <a:p>
            <a:pPr>
              <a:lnSpc>
                <a:spcPts val="4000"/>
              </a:lnSpc>
            </a:pPr>
          </a:p>
        </p:txBody>
      </p:sp>
      <p:sp>
        <p:nvSpPr>
          <p:cNvPr name="TextBox 13" id="13"/>
          <p:cNvSpPr txBox="true"/>
          <p:nvPr/>
        </p:nvSpPr>
        <p:spPr>
          <a:xfrm rot="0">
            <a:off x="1373872" y="5785958"/>
            <a:ext cx="6966059" cy="4051934"/>
          </a:xfrm>
          <a:prstGeom prst="rect">
            <a:avLst/>
          </a:prstGeom>
        </p:spPr>
        <p:txBody>
          <a:bodyPr anchor="t" rtlCol="false" tIns="0" lIns="0" bIns="0" rIns="0">
            <a:spAutoFit/>
          </a:bodyPr>
          <a:lstStyle/>
          <a:p>
            <a:pPr>
              <a:lnSpc>
                <a:spcPts val="5599"/>
              </a:lnSpc>
            </a:pPr>
            <a:r>
              <a:rPr lang="en-US" sz="2799">
                <a:solidFill>
                  <a:srgbClr val="F7FDFE"/>
                </a:solidFill>
                <a:latin typeface="Times New Roman"/>
              </a:rPr>
              <a:t>•Every year, around 14 million women suffer from PPH, which causes approximately 70,000 maternal deaths worldwide. </a:t>
            </a:r>
          </a:p>
          <a:p>
            <a:pPr>
              <a:lnSpc>
                <a:spcPts val="5599"/>
              </a:lnSpc>
            </a:pPr>
            <a:r>
              <a:rPr lang="en-US" sz="2799">
                <a:solidFill>
                  <a:srgbClr val="F7FDFE"/>
                </a:solidFill>
                <a:latin typeface="Times New Roman"/>
              </a:rPr>
              <a:t>•3% to 5 % patients experience postpartum hemorrhage yearly.</a:t>
            </a:r>
          </a:p>
          <a:p>
            <a:pPr>
              <a:lnSpc>
                <a:spcPts val="40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0" y="5888877"/>
            <a:ext cx="17259300" cy="4398123"/>
            <a:chOff x="0" y="0"/>
            <a:chExt cx="4545659" cy="1158353"/>
          </a:xfrm>
        </p:grpSpPr>
        <p:sp>
          <p:nvSpPr>
            <p:cNvPr name="Freeform 3" id="3"/>
            <p:cNvSpPr/>
            <p:nvPr/>
          </p:nvSpPr>
          <p:spPr>
            <a:xfrm flipH="false" flipV="false" rot="0">
              <a:off x="0" y="0"/>
              <a:ext cx="4545659" cy="1158353"/>
            </a:xfrm>
            <a:custGeom>
              <a:avLst/>
              <a:gdLst/>
              <a:ahLst/>
              <a:cxnLst/>
              <a:rect r="r" b="b" t="t" l="l"/>
              <a:pathLst>
                <a:path h="1158353" w="4545659">
                  <a:moveTo>
                    <a:pt x="0" y="0"/>
                  </a:moveTo>
                  <a:lnTo>
                    <a:pt x="4545659" y="0"/>
                  </a:lnTo>
                  <a:lnTo>
                    <a:pt x="4545659" y="1158353"/>
                  </a:lnTo>
                  <a:lnTo>
                    <a:pt x="0" y="1158353"/>
                  </a:lnTo>
                  <a:close/>
                </a:path>
              </a:pathLst>
            </a:custGeom>
            <a:solidFill>
              <a:srgbClr val="48BAC3"/>
            </a:solidFill>
          </p:spPr>
        </p:sp>
        <p:sp>
          <p:nvSpPr>
            <p:cNvPr name="TextBox 4" id="4"/>
            <p:cNvSpPr txBox="true"/>
            <p:nvPr/>
          </p:nvSpPr>
          <p:spPr>
            <a:xfrm>
              <a:off x="0" y="-38100"/>
              <a:ext cx="4545659" cy="11964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18765" y="1099393"/>
            <a:ext cx="6940535" cy="8912065"/>
            <a:chOff x="0" y="0"/>
            <a:chExt cx="1827960" cy="2347211"/>
          </a:xfrm>
        </p:grpSpPr>
        <p:sp>
          <p:nvSpPr>
            <p:cNvPr name="Freeform 6" id="6"/>
            <p:cNvSpPr/>
            <p:nvPr/>
          </p:nvSpPr>
          <p:spPr>
            <a:xfrm flipH="false" flipV="false" rot="0">
              <a:off x="0" y="0"/>
              <a:ext cx="1827960" cy="2347211"/>
            </a:xfrm>
            <a:custGeom>
              <a:avLst/>
              <a:gdLst/>
              <a:ahLst/>
              <a:cxnLst/>
              <a:rect r="r" b="b" t="t" l="l"/>
              <a:pathLst>
                <a:path h="2347211" w="1827960">
                  <a:moveTo>
                    <a:pt x="0" y="0"/>
                  </a:moveTo>
                  <a:lnTo>
                    <a:pt x="1827960" y="0"/>
                  </a:lnTo>
                  <a:lnTo>
                    <a:pt x="1827960" y="2347211"/>
                  </a:lnTo>
                  <a:lnTo>
                    <a:pt x="0" y="2347211"/>
                  </a:lnTo>
                  <a:close/>
                </a:path>
              </a:pathLst>
            </a:custGeom>
            <a:solidFill>
              <a:srgbClr val="2D3541"/>
            </a:solidFill>
          </p:spPr>
        </p:sp>
        <p:sp>
          <p:nvSpPr>
            <p:cNvPr name="TextBox 7" id="7"/>
            <p:cNvSpPr txBox="true"/>
            <p:nvPr/>
          </p:nvSpPr>
          <p:spPr>
            <a:xfrm>
              <a:off x="0" y="-38100"/>
              <a:ext cx="1827960" cy="238531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8695" y="5383337"/>
            <a:ext cx="1170441" cy="1170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827308" y="5303656"/>
            <a:ext cx="1170441" cy="11704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11690" y="5656877"/>
            <a:ext cx="644452" cy="623361"/>
          </a:xfrm>
          <a:custGeom>
            <a:avLst/>
            <a:gdLst/>
            <a:ahLst/>
            <a:cxnLst/>
            <a:rect r="r" b="b" t="t" l="l"/>
            <a:pathLst>
              <a:path h="623361" w="644452">
                <a:moveTo>
                  <a:pt x="0" y="0"/>
                </a:moveTo>
                <a:lnTo>
                  <a:pt x="644451" y="0"/>
                </a:lnTo>
                <a:lnTo>
                  <a:pt x="644451" y="623360"/>
                </a:lnTo>
                <a:lnTo>
                  <a:pt x="0" y="623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025245" y="5577197"/>
            <a:ext cx="774568" cy="782721"/>
          </a:xfrm>
          <a:custGeom>
            <a:avLst/>
            <a:gdLst/>
            <a:ahLst/>
            <a:cxnLst/>
            <a:rect r="r" b="b" t="t" l="l"/>
            <a:pathLst>
              <a:path h="782721" w="774568">
                <a:moveTo>
                  <a:pt x="0" y="0"/>
                </a:moveTo>
                <a:lnTo>
                  <a:pt x="774568" y="0"/>
                </a:lnTo>
                <a:lnTo>
                  <a:pt x="774568" y="782721"/>
                </a:lnTo>
                <a:lnTo>
                  <a:pt x="0" y="782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1162050"/>
            <a:ext cx="7649524" cy="1204086"/>
          </a:xfrm>
          <a:prstGeom prst="rect">
            <a:avLst/>
          </a:prstGeom>
        </p:spPr>
        <p:txBody>
          <a:bodyPr anchor="t" rtlCol="false" tIns="0" lIns="0" bIns="0" rIns="0">
            <a:spAutoFit/>
          </a:bodyPr>
          <a:lstStyle/>
          <a:p>
            <a:pPr>
              <a:lnSpc>
                <a:spcPts val="7303"/>
              </a:lnSpc>
            </a:pPr>
            <a:r>
              <a:rPr lang="en-US" sz="8799">
                <a:solidFill>
                  <a:srgbClr val="2D3541"/>
                </a:solidFill>
                <a:latin typeface="Times New Roman"/>
              </a:rPr>
              <a:t>RATIONALE</a:t>
            </a:r>
          </a:p>
        </p:txBody>
      </p:sp>
      <p:sp>
        <p:nvSpPr>
          <p:cNvPr name="TextBox 17" id="17"/>
          <p:cNvSpPr txBox="true"/>
          <p:nvPr/>
        </p:nvSpPr>
        <p:spPr>
          <a:xfrm rot="0">
            <a:off x="1319136" y="5887820"/>
            <a:ext cx="4018446" cy="568833"/>
          </a:xfrm>
          <a:prstGeom prst="rect">
            <a:avLst/>
          </a:prstGeom>
        </p:spPr>
        <p:txBody>
          <a:bodyPr anchor="t" rtlCol="false" tIns="0" lIns="0" bIns="0" rIns="0">
            <a:spAutoFit/>
          </a:bodyPr>
          <a:lstStyle/>
          <a:p>
            <a:pPr>
              <a:lnSpc>
                <a:spcPts val="3486"/>
              </a:lnSpc>
            </a:pPr>
            <a:r>
              <a:rPr lang="en-US" sz="4200">
                <a:solidFill>
                  <a:srgbClr val="F7FDFE"/>
                </a:solidFill>
                <a:latin typeface="Times New Roman"/>
              </a:rPr>
              <a:t>CARBETOCIN</a:t>
            </a:r>
          </a:p>
        </p:txBody>
      </p:sp>
      <p:sp>
        <p:nvSpPr>
          <p:cNvPr name="TextBox 18" id="18"/>
          <p:cNvSpPr txBox="true"/>
          <p:nvPr/>
        </p:nvSpPr>
        <p:spPr>
          <a:xfrm rot="0">
            <a:off x="1028700" y="2529042"/>
            <a:ext cx="8617764" cy="2801620"/>
          </a:xfrm>
          <a:prstGeom prst="rect">
            <a:avLst/>
          </a:prstGeom>
        </p:spPr>
        <p:txBody>
          <a:bodyPr anchor="t" rtlCol="false" tIns="0" lIns="0" bIns="0" rIns="0">
            <a:spAutoFit/>
          </a:bodyPr>
          <a:lstStyle/>
          <a:p>
            <a:pPr>
              <a:lnSpc>
                <a:spcPts val="5599"/>
              </a:lnSpc>
            </a:pPr>
            <a:r>
              <a:rPr lang="en-US" sz="2799">
                <a:solidFill>
                  <a:srgbClr val="211F20"/>
                </a:solidFill>
                <a:latin typeface="Times New Roman"/>
              </a:rPr>
              <a:t>If choosing between oxytocin and carbetocin for postpartum hemorrhage, the second drug is less expensive over time because it requires no particular storage and lasts longer</a:t>
            </a:r>
          </a:p>
        </p:txBody>
      </p:sp>
      <p:sp>
        <p:nvSpPr>
          <p:cNvPr name="TextBox 19" id="19"/>
          <p:cNvSpPr txBox="true"/>
          <p:nvPr/>
        </p:nvSpPr>
        <p:spPr>
          <a:xfrm rot="0">
            <a:off x="681272" y="6592975"/>
            <a:ext cx="4171629" cy="3517392"/>
          </a:xfrm>
          <a:prstGeom prst="rect">
            <a:avLst/>
          </a:prstGeom>
        </p:spPr>
        <p:txBody>
          <a:bodyPr anchor="t" rtlCol="false" tIns="0" lIns="0" bIns="0" rIns="0">
            <a:spAutoFit/>
          </a:bodyPr>
          <a:lstStyle/>
          <a:p>
            <a:pPr>
              <a:lnSpc>
                <a:spcPts val="4032"/>
              </a:lnSpc>
            </a:pPr>
            <a:r>
              <a:rPr lang="en-US" sz="2400">
                <a:solidFill>
                  <a:srgbClr val="F7FDFE"/>
                </a:solidFill>
                <a:latin typeface="Times New Roman"/>
              </a:rPr>
              <a:t>•Long-acting synthetic with a half-life 4 to 10 times longer than natural oxytocin.</a:t>
            </a:r>
          </a:p>
          <a:p>
            <a:pPr>
              <a:lnSpc>
                <a:spcPts val="4032"/>
              </a:lnSpc>
            </a:pPr>
            <a:r>
              <a:rPr lang="en-US" sz="2400">
                <a:solidFill>
                  <a:srgbClr val="F7FDFE"/>
                </a:solidFill>
                <a:latin typeface="Times New Roman"/>
              </a:rPr>
              <a:t>•Heat-stable carbetocin does not require refrigeration unlike oxytocin.</a:t>
            </a:r>
          </a:p>
          <a:p>
            <a:pPr>
              <a:lnSpc>
                <a:spcPts val="3696"/>
              </a:lnSpc>
            </a:pPr>
          </a:p>
        </p:txBody>
      </p:sp>
      <p:sp>
        <p:nvSpPr>
          <p:cNvPr name="TextBox 20" id="20"/>
          <p:cNvSpPr txBox="true"/>
          <p:nvPr/>
        </p:nvSpPr>
        <p:spPr>
          <a:xfrm rot="0">
            <a:off x="5997750" y="6038632"/>
            <a:ext cx="4171629" cy="4559046"/>
          </a:xfrm>
          <a:prstGeom prst="rect">
            <a:avLst/>
          </a:prstGeom>
        </p:spPr>
        <p:txBody>
          <a:bodyPr anchor="t" rtlCol="false" tIns="0" lIns="0" bIns="0" rIns="0">
            <a:spAutoFit/>
          </a:bodyPr>
          <a:lstStyle/>
          <a:p>
            <a:pPr>
              <a:lnSpc>
                <a:spcPts val="4032"/>
              </a:lnSpc>
            </a:pPr>
            <a:r>
              <a:rPr lang="en-US" sz="2400">
                <a:solidFill>
                  <a:srgbClr val="F7FDFE"/>
                </a:solidFill>
                <a:latin typeface="Times New Roman"/>
              </a:rPr>
              <a:t>•It is approved in 23 countries around the world (not approved in US).</a:t>
            </a:r>
          </a:p>
          <a:p>
            <a:pPr>
              <a:lnSpc>
                <a:spcPts val="4032"/>
              </a:lnSpc>
            </a:pPr>
            <a:r>
              <a:rPr lang="en-US" sz="2400">
                <a:solidFill>
                  <a:srgbClr val="F7FDFE"/>
                </a:solidFill>
                <a:latin typeface="Times New Roman"/>
              </a:rPr>
              <a:t>•But it is first line therapy in Canada and Germany.</a:t>
            </a:r>
          </a:p>
          <a:p>
            <a:pPr>
              <a:lnSpc>
                <a:spcPts val="4032"/>
              </a:lnSpc>
            </a:pPr>
            <a:r>
              <a:rPr lang="en-US" sz="2400">
                <a:solidFill>
                  <a:srgbClr val="F7FDFE"/>
                </a:solidFill>
                <a:latin typeface="Times New Roman"/>
              </a:rPr>
              <a:t>•Common side effects include vomiting, Fever, hypertension.</a:t>
            </a:r>
          </a:p>
          <a:p>
            <a:pPr>
              <a:lnSpc>
                <a:spcPts val="4032"/>
              </a:lnSpc>
            </a:pPr>
            <a:r>
              <a:rPr lang="en-US" sz="2400">
                <a:solidFill>
                  <a:srgbClr val="F7FDFE"/>
                </a:solidFill>
                <a:latin typeface="Times New Roman"/>
              </a:rPr>
              <a:t>•Dose: 100 microgram via IV</a:t>
            </a:r>
          </a:p>
          <a:p>
            <a:pPr>
              <a:lnSpc>
                <a:spcPts val="4032"/>
              </a:lnSpc>
            </a:pPr>
          </a:p>
        </p:txBody>
      </p:sp>
      <p:grpSp>
        <p:nvGrpSpPr>
          <p:cNvPr name="Group 21" id="21"/>
          <p:cNvGrpSpPr/>
          <p:nvPr/>
        </p:nvGrpSpPr>
        <p:grpSpPr>
          <a:xfrm rot="0">
            <a:off x="12497246" y="1686879"/>
            <a:ext cx="3652665" cy="1011237"/>
            <a:chOff x="0" y="0"/>
            <a:chExt cx="962019" cy="266334"/>
          </a:xfrm>
        </p:grpSpPr>
        <p:sp>
          <p:nvSpPr>
            <p:cNvPr name="Freeform 22" id="22"/>
            <p:cNvSpPr/>
            <p:nvPr/>
          </p:nvSpPr>
          <p:spPr>
            <a:xfrm flipH="false" flipV="false" rot="0">
              <a:off x="0" y="0"/>
              <a:ext cx="962019" cy="266334"/>
            </a:xfrm>
            <a:custGeom>
              <a:avLst/>
              <a:gdLst/>
              <a:ahLst/>
              <a:cxnLst/>
              <a:rect r="r" b="b" t="t" l="l"/>
              <a:pathLst>
                <a:path h="266334" w="962019">
                  <a:moveTo>
                    <a:pt x="0" y="0"/>
                  </a:moveTo>
                  <a:lnTo>
                    <a:pt x="962019" y="0"/>
                  </a:lnTo>
                  <a:lnTo>
                    <a:pt x="962019" y="266334"/>
                  </a:lnTo>
                  <a:lnTo>
                    <a:pt x="0" y="266334"/>
                  </a:lnTo>
                  <a:close/>
                </a:path>
              </a:pathLst>
            </a:custGeom>
            <a:solidFill>
              <a:srgbClr val="000000">
                <a:alpha val="0"/>
              </a:srgbClr>
            </a:solidFill>
            <a:ln w="38100" cap="sq">
              <a:solidFill>
                <a:srgbClr val="F7FDFE"/>
              </a:solidFill>
              <a:prstDash val="solid"/>
              <a:miter/>
            </a:ln>
          </p:spPr>
        </p:sp>
        <p:sp>
          <p:nvSpPr>
            <p:cNvPr name="TextBox 23" id="23"/>
            <p:cNvSpPr txBox="true"/>
            <p:nvPr/>
          </p:nvSpPr>
          <p:spPr>
            <a:xfrm>
              <a:off x="0" y="-38100"/>
              <a:ext cx="962019" cy="304434"/>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2497246" y="1946435"/>
            <a:ext cx="3292883" cy="549275"/>
          </a:xfrm>
          <a:prstGeom prst="rect">
            <a:avLst/>
          </a:prstGeom>
        </p:spPr>
        <p:txBody>
          <a:bodyPr anchor="t" rtlCol="false" tIns="0" lIns="0" bIns="0" rIns="0">
            <a:spAutoFit/>
          </a:bodyPr>
          <a:lstStyle/>
          <a:p>
            <a:pPr algn="ctr">
              <a:lnSpc>
                <a:spcPts val="3399"/>
              </a:lnSpc>
            </a:pPr>
            <a:r>
              <a:rPr lang="en-US" sz="3999" spc="271">
                <a:solidFill>
                  <a:srgbClr val="F7FDFE"/>
                </a:solidFill>
                <a:latin typeface="Times New Roman"/>
              </a:rPr>
              <a:t>OXYTOCIN</a:t>
            </a:r>
          </a:p>
        </p:txBody>
      </p:sp>
      <p:sp>
        <p:nvSpPr>
          <p:cNvPr name="TextBox 25" id="25"/>
          <p:cNvSpPr txBox="true"/>
          <p:nvPr/>
        </p:nvSpPr>
        <p:spPr>
          <a:xfrm rot="0">
            <a:off x="11312379" y="2898370"/>
            <a:ext cx="5320201" cy="6473393"/>
          </a:xfrm>
          <a:prstGeom prst="rect">
            <a:avLst/>
          </a:prstGeom>
        </p:spPr>
        <p:txBody>
          <a:bodyPr anchor="t" rtlCol="false" tIns="0" lIns="0" bIns="0" rIns="0">
            <a:spAutoFit/>
          </a:bodyPr>
          <a:lstStyle/>
          <a:p>
            <a:pPr algn="ctr">
              <a:lnSpc>
                <a:spcPts val="3919"/>
              </a:lnSpc>
            </a:pPr>
            <a:r>
              <a:rPr lang="en-US" sz="2799">
                <a:solidFill>
                  <a:srgbClr val="F7FDFE"/>
                </a:solidFill>
                <a:latin typeface="Times New Roman"/>
              </a:rPr>
              <a:t>•Half life of 3-5 min</a:t>
            </a:r>
          </a:p>
          <a:p>
            <a:pPr algn="ctr">
              <a:lnSpc>
                <a:spcPts val="3919"/>
              </a:lnSpc>
            </a:pPr>
            <a:r>
              <a:rPr lang="en-US" sz="2799">
                <a:solidFill>
                  <a:srgbClr val="F7FDFE"/>
                </a:solidFill>
                <a:latin typeface="Times New Roman"/>
              </a:rPr>
              <a:t>•Synthetically prepared oxytocin should be stored between 2-8 Deg Celsius.</a:t>
            </a:r>
          </a:p>
          <a:p>
            <a:pPr algn="ctr">
              <a:lnSpc>
                <a:spcPts val="3919"/>
              </a:lnSpc>
            </a:pPr>
            <a:r>
              <a:rPr lang="en-US" sz="2799">
                <a:solidFill>
                  <a:srgbClr val="F7FDFE"/>
                </a:solidFill>
                <a:latin typeface="Times New Roman"/>
              </a:rPr>
              <a:t>•Side effects: Blurred vision, Uterine hyperstimulation, Fetal heart rate deceleration, Anaphylactic shock, Rupture of Uterus, Brain damage, Death due to suffocation.</a:t>
            </a:r>
          </a:p>
          <a:p>
            <a:pPr algn="ctr">
              <a:lnSpc>
                <a:spcPts val="3919"/>
              </a:lnSpc>
            </a:pPr>
            <a:r>
              <a:rPr lang="en-US" sz="2799">
                <a:solidFill>
                  <a:srgbClr val="F7FDFE"/>
                </a:solidFill>
                <a:latin typeface="Times New Roman"/>
              </a:rPr>
              <a:t>•Dose : 0.5 to 1 milliunits/min via IV infusion</a:t>
            </a:r>
          </a:p>
          <a:p>
            <a:pPr algn="ctr">
              <a:lnSpc>
                <a:spcPts val="382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5742295" y="-337403"/>
            <a:ext cx="12781748" cy="12781697"/>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alphaModFix amt="50000"/>
              </a:blip>
              <a:stretch>
                <a:fillRect l="0" t="-25000" r="0" b="-25000"/>
              </a:stretch>
            </a:blipFill>
          </p:spPr>
        </p:sp>
      </p:grpSp>
      <p:grpSp>
        <p:nvGrpSpPr>
          <p:cNvPr name="Group 4" id="4"/>
          <p:cNvGrpSpPr/>
          <p:nvPr/>
        </p:nvGrpSpPr>
        <p:grpSpPr>
          <a:xfrm rot="0">
            <a:off x="1028700" y="1028700"/>
            <a:ext cx="5734046" cy="8229600"/>
            <a:chOff x="0" y="0"/>
            <a:chExt cx="1510201" cy="2167467"/>
          </a:xfrm>
        </p:grpSpPr>
        <p:sp>
          <p:nvSpPr>
            <p:cNvPr name="Freeform 5" id="5"/>
            <p:cNvSpPr/>
            <p:nvPr/>
          </p:nvSpPr>
          <p:spPr>
            <a:xfrm flipH="false" flipV="false" rot="0">
              <a:off x="0" y="0"/>
              <a:ext cx="1510202" cy="2167467"/>
            </a:xfrm>
            <a:custGeom>
              <a:avLst/>
              <a:gdLst/>
              <a:ahLst/>
              <a:cxnLst/>
              <a:rect r="r" b="b" t="t" l="l"/>
              <a:pathLst>
                <a:path h="2167467" w="1510202">
                  <a:moveTo>
                    <a:pt x="0" y="0"/>
                  </a:moveTo>
                  <a:lnTo>
                    <a:pt x="1510202" y="0"/>
                  </a:lnTo>
                  <a:lnTo>
                    <a:pt x="1510202" y="2167467"/>
                  </a:lnTo>
                  <a:lnTo>
                    <a:pt x="0" y="2167467"/>
                  </a:lnTo>
                  <a:close/>
                </a:path>
              </a:pathLst>
            </a:custGeom>
            <a:solidFill>
              <a:srgbClr val="000000">
                <a:alpha val="0"/>
              </a:srgbClr>
            </a:solidFill>
            <a:ln w="361950" cap="sq">
              <a:solidFill>
                <a:srgbClr val="48BAC3"/>
              </a:solidFill>
              <a:prstDash val="solid"/>
              <a:miter/>
            </a:ln>
          </p:spPr>
        </p:sp>
        <p:sp>
          <p:nvSpPr>
            <p:cNvPr name="TextBox 6" id="6"/>
            <p:cNvSpPr txBox="true"/>
            <p:nvPr/>
          </p:nvSpPr>
          <p:spPr>
            <a:xfrm>
              <a:off x="0" y="-38100"/>
              <a:ext cx="1510201" cy="220556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47373" y="4319323"/>
            <a:ext cx="4194921" cy="1339469"/>
          </a:xfrm>
          <a:prstGeom prst="rect">
            <a:avLst/>
          </a:prstGeom>
        </p:spPr>
        <p:txBody>
          <a:bodyPr anchor="t" rtlCol="false" tIns="0" lIns="0" bIns="0" rIns="0">
            <a:spAutoFit/>
          </a:bodyPr>
          <a:lstStyle/>
          <a:p>
            <a:pPr>
              <a:lnSpc>
                <a:spcPts val="4648"/>
              </a:lnSpc>
            </a:pPr>
            <a:r>
              <a:rPr lang="en-US" sz="5600">
                <a:solidFill>
                  <a:srgbClr val="F7FDFE"/>
                </a:solidFill>
                <a:latin typeface="Times New Roman"/>
              </a:rPr>
              <a:t>RESEARCH QUESTION</a:t>
            </a:r>
          </a:p>
        </p:txBody>
      </p:sp>
      <p:sp>
        <p:nvSpPr>
          <p:cNvPr name="TextBox 8" id="8"/>
          <p:cNvSpPr txBox="true"/>
          <p:nvPr/>
        </p:nvSpPr>
        <p:spPr>
          <a:xfrm rot="0">
            <a:off x="7024201" y="1228764"/>
            <a:ext cx="10874098" cy="10443828"/>
          </a:xfrm>
          <a:prstGeom prst="rect">
            <a:avLst/>
          </a:prstGeom>
        </p:spPr>
        <p:txBody>
          <a:bodyPr anchor="t" rtlCol="false" tIns="0" lIns="0" bIns="0" rIns="0">
            <a:spAutoFit/>
          </a:bodyPr>
          <a:lstStyle/>
          <a:p>
            <a:pPr>
              <a:lnSpc>
                <a:spcPts val="8496"/>
              </a:lnSpc>
            </a:pPr>
            <a:r>
              <a:rPr lang="en-US" sz="7200">
                <a:solidFill>
                  <a:srgbClr val="F7FDFE"/>
                </a:solidFill>
                <a:latin typeface="Times New Roman"/>
              </a:rPr>
              <a:t>Is Carbetocin more cost effective / clinically effective than oxytocin for individuals undergoing cesarean delivery or having a vaginal delivery who are at high risk for postpartum hemorrhage ?</a:t>
            </a:r>
          </a:p>
          <a:p>
            <a:pPr>
              <a:lnSpc>
                <a:spcPts val="1331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38100" y="3814014"/>
            <a:ext cx="18549551" cy="6472986"/>
            <a:chOff x="0" y="0"/>
            <a:chExt cx="4885478" cy="1704819"/>
          </a:xfrm>
        </p:grpSpPr>
        <p:sp>
          <p:nvSpPr>
            <p:cNvPr name="Freeform 3" id="3"/>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4" id="4"/>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386880"/>
            <a:ext cx="5871443" cy="587142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5757" t="0" r="-25757" b="0"/>
              </a:stretch>
            </a:blipFill>
          </p:spPr>
        </p:sp>
      </p:grpSp>
      <p:sp>
        <p:nvSpPr>
          <p:cNvPr name="Freeform 7" id="7"/>
          <p:cNvSpPr/>
          <p:nvPr/>
        </p:nvSpPr>
        <p:spPr>
          <a:xfrm flipH="false" flipV="false" rot="0">
            <a:off x="7534223" y="4521605"/>
            <a:ext cx="758825" cy="758825"/>
          </a:xfrm>
          <a:custGeom>
            <a:avLst/>
            <a:gdLst/>
            <a:ahLst/>
            <a:cxnLst/>
            <a:rect r="r" b="b" t="t" l="l"/>
            <a:pathLst>
              <a:path h="758825" w="758825">
                <a:moveTo>
                  <a:pt x="0" y="0"/>
                </a:moveTo>
                <a:lnTo>
                  <a:pt x="758825" y="0"/>
                </a:lnTo>
                <a:lnTo>
                  <a:pt x="758825" y="758825"/>
                </a:lnTo>
                <a:lnTo>
                  <a:pt x="0" y="758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442887" y="4521605"/>
            <a:ext cx="784500" cy="758825"/>
          </a:xfrm>
          <a:custGeom>
            <a:avLst/>
            <a:gdLst/>
            <a:ahLst/>
            <a:cxnLst/>
            <a:rect r="r" b="b" t="t" l="l"/>
            <a:pathLst>
              <a:path h="758825" w="784500">
                <a:moveTo>
                  <a:pt x="0" y="0"/>
                </a:moveTo>
                <a:lnTo>
                  <a:pt x="784500" y="0"/>
                </a:lnTo>
                <a:lnTo>
                  <a:pt x="784500" y="758825"/>
                </a:lnTo>
                <a:lnTo>
                  <a:pt x="0" y="758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363545" y="1413858"/>
            <a:ext cx="7079342" cy="1090296"/>
          </a:xfrm>
          <a:prstGeom prst="rect">
            <a:avLst/>
          </a:prstGeom>
        </p:spPr>
        <p:txBody>
          <a:bodyPr anchor="t" rtlCol="false" tIns="0" lIns="0" bIns="0" rIns="0">
            <a:spAutoFit/>
          </a:bodyPr>
          <a:lstStyle/>
          <a:p>
            <a:pPr>
              <a:lnSpc>
                <a:spcPts val="6640"/>
              </a:lnSpc>
            </a:pPr>
            <a:r>
              <a:rPr lang="en-US" sz="8000">
                <a:solidFill>
                  <a:srgbClr val="2D3541"/>
                </a:solidFill>
                <a:latin typeface="Times New Roman"/>
              </a:rPr>
              <a:t>HYPOTHESIS</a:t>
            </a:r>
          </a:p>
        </p:txBody>
      </p:sp>
      <p:sp>
        <p:nvSpPr>
          <p:cNvPr name="TextBox 10" id="10"/>
          <p:cNvSpPr txBox="true"/>
          <p:nvPr/>
        </p:nvSpPr>
        <p:spPr>
          <a:xfrm rot="0">
            <a:off x="8616898" y="4460875"/>
            <a:ext cx="2645443" cy="682625"/>
          </a:xfrm>
          <a:prstGeom prst="rect">
            <a:avLst/>
          </a:prstGeom>
        </p:spPr>
        <p:txBody>
          <a:bodyPr anchor="t" rtlCol="false" tIns="0" lIns="0" bIns="0" rIns="0">
            <a:spAutoFit/>
          </a:bodyPr>
          <a:lstStyle/>
          <a:p>
            <a:pPr>
              <a:lnSpc>
                <a:spcPts val="4150"/>
              </a:lnSpc>
            </a:pPr>
            <a:r>
              <a:rPr lang="en-US" sz="5000">
                <a:solidFill>
                  <a:srgbClr val="F7FDFE"/>
                </a:solidFill>
                <a:latin typeface="Times New Roman"/>
              </a:rPr>
              <a:t>H0:</a:t>
            </a:r>
          </a:p>
        </p:txBody>
      </p:sp>
      <p:sp>
        <p:nvSpPr>
          <p:cNvPr name="TextBox 11" id="11"/>
          <p:cNvSpPr txBox="true"/>
          <p:nvPr/>
        </p:nvSpPr>
        <p:spPr>
          <a:xfrm rot="0">
            <a:off x="8496503" y="4952238"/>
            <a:ext cx="3439324" cy="5334762"/>
          </a:xfrm>
          <a:prstGeom prst="rect">
            <a:avLst/>
          </a:prstGeom>
        </p:spPr>
        <p:txBody>
          <a:bodyPr anchor="t" rtlCol="false" tIns="0" lIns="0" bIns="0" rIns="0">
            <a:spAutoFit/>
          </a:bodyPr>
          <a:lstStyle/>
          <a:p>
            <a:pPr>
              <a:lnSpc>
                <a:spcPts val="4703"/>
              </a:lnSpc>
            </a:pPr>
            <a:r>
              <a:rPr lang="en-US" sz="2799">
                <a:solidFill>
                  <a:srgbClr val="F7FDFE"/>
                </a:solidFill>
                <a:latin typeface="Times New Roman"/>
              </a:rPr>
              <a:t>The usage of carbetocin for those undergoing cesarean delivery/ vaginal delivery is at a high risk of PPH will be more cost effective and clinically effective than oxytocin.</a:t>
            </a:r>
          </a:p>
        </p:txBody>
      </p:sp>
      <p:sp>
        <p:nvSpPr>
          <p:cNvPr name="TextBox 12" id="12"/>
          <p:cNvSpPr txBox="true"/>
          <p:nvPr/>
        </p:nvSpPr>
        <p:spPr>
          <a:xfrm rot="0">
            <a:off x="13551237" y="4460113"/>
            <a:ext cx="2645443" cy="682625"/>
          </a:xfrm>
          <a:prstGeom prst="rect">
            <a:avLst/>
          </a:prstGeom>
        </p:spPr>
        <p:txBody>
          <a:bodyPr anchor="t" rtlCol="false" tIns="0" lIns="0" bIns="0" rIns="0">
            <a:spAutoFit/>
          </a:bodyPr>
          <a:lstStyle/>
          <a:p>
            <a:pPr>
              <a:lnSpc>
                <a:spcPts val="4150"/>
              </a:lnSpc>
            </a:pPr>
            <a:r>
              <a:rPr lang="en-US" sz="5000">
                <a:solidFill>
                  <a:srgbClr val="F7FDFE"/>
                </a:solidFill>
                <a:latin typeface="Times New Roman"/>
              </a:rPr>
              <a:t>H1:</a:t>
            </a:r>
          </a:p>
        </p:txBody>
      </p:sp>
      <p:sp>
        <p:nvSpPr>
          <p:cNvPr name="TextBox 13" id="13"/>
          <p:cNvSpPr txBox="true"/>
          <p:nvPr/>
        </p:nvSpPr>
        <p:spPr>
          <a:xfrm rot="0">
            <a:off x="13551237" y="4952238"/>
            <a:ext cx="3439324" cy="5334762"/>
          </a:xfrm>
          <a:prstGeom prst="rect">
            <a:avLst/>
          </a:prstGeom>
        </p:spPr>
        <p:txBody>
          <a:bodyPr anchor="t" rtlCol="false" tIns="0" lIns="0" bIns="0" rIns="0">
            <a:spAutoFit/>
          </a:bodyPr>
          <a:lstStyle/>
          <a:p>
            <a:pPr>
              <a:lnSpc>
                <a:spcPts val="4703"/>
              </a:lnSpc>
            </a:pPr>
            <a:r>
              <a:rPr lang="en-US" sz="2799">
                <a:solidFill>
                  <a:srgbClr val="F7FDFE"/>
                </a:solidFill>
                <a:latin typeface="Times New Roman"/>
              </a:rPr>
              <a:t>The usage of Carbetocin for those undergoing cesarean delivery/ vaginal delivery at a high risk of PPH will not be cost effective and clinically effective than Oxytocin.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grpSp>
        <p:nvGrpSpPr>
          <p:cNvPr name="Group 2" id="2"/>
          <p:cNvGrpSpPr/>
          <p:nvPr/>
        </p:nvGrpSpPr>
        <p:grpSpPr>
          <a:xfrm rot="0">
            <a:off x="-38100" y="3814014"/>
            <a:ext cx="18549551" cy="6472986"/>
            <a:chOff x="0" y="0"/>
            <a:chExt cx="4885478" cy="1704819"/>
          </a:xfrm>
        </p:grpSpPr>
        <p:sp>
          <p:nvSpPr>
            <p:cNvPr name="Freeform 3" id="3"/>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4" id="4"/>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386880"/>
            <a:ext cx="5871443" cy="587142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5757" t="0" r="-25757" b="0"/>
              </a:stretch>
            </a:blipFill>
          </p:spPr>
        </p:sp>
      </p:grpSp>
      <p:sp>
        <p:nvSpPr>
          <p:cNvPr name="Freeform 7" id="7"/>
          <p:cNvSpPr/>
          <p:nvPr/>
        </p:nvSpPr>
        <p:spPr>
          <a:xfrm flipH="false" flipV="false" rot="0">
            <a:off x="7534223" y="4521605"/>
            <a:ext cx="758825" cy="758825"/>
          </a:xfrm>
          <a:custGeom>
            <a:avLst/>
            <a:gdLst/>
            <a:ahLst/>
            <a:cxnLst/>
            <a:rect r="r" b="b" t="t" l="l"/>
            <a:pathLst>
              <a:path h="758825" w="758825">
                <a:moveTo>
                  <a:pt x="0" y="0"/>
                </a:moveTo>
                <a:lnTo>
                  <a:pt x="758825" y="0"/>
                </a:lnTo>
                <a:lnTo>
                  <a:pt x="758825" y="758825"/>
                </a:lnTo>
                <a:lnTo>
                  <a:pt x="0" y="758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442887" y="4521605"/>
            <a:ext cx="784500" cy="758825"/>
          </a:xfrm>
          <a:custGeom>
            <a:avLst/>
            <a:gdLst/>
            <a:ahLst/>
            <a:cxnLst/>
            <a:rect r="r" b="b" t="t" l="l"/>
            <a:pathLst>
              <a:path h="758825" w="784500">
                <a:moveTo>
                  <a:pt x="0" y="0"/>
                </a:moveTo>
                <a:lnTo>
                  <a:pt x="784500" y="0"/>
                </a:lnTo>
                <a:lnTo>
                  <a:pt x="784500" y="758825"/>
                </a:lnTo>
                <a:lnTo>
                  <a:pt x="0" y="758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34223" y="7234950"/>
            <a:ext cx="758825" cy="766813"/>
          </a:xfrm>
          <a:custGeom>
            <a:avLst/>
            <a:gdLst/>
            <a:ahLst/>
            <a:cxnLst/>
            <a:rect r="r" b="b" t="t" l="l"/>
            <a:pathLst>
              <a:path h="766813" w="758825">
                <a:moveTo>
                  <a:pt x="0" y="0"/>
                </a:moveTo>
                <a:lnTo>
                  <a:pt x="758825" y="0"/>
                </a:lnTo>
                <a:lnTo>
                  <a:pt x="758825" y="766813"/>
                </a:lnTo>
                <a:lnTo>
                  <a:pt x="0" y="766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442887" y="7264333"/>
            <a:ext cx="784500" cy="737430"/>
          </a:xfrm>
          <a:custGeom>
            <a:avLst/>
            <a:gdLst/>
            <a:ahLst/>
            <a:cxnLst/>
            <a:rect r="r" b="b" t="t" l="l"/>
            <a:pathLst>
              <a:path h="737430" w="784500">
                <a:moveTo>
                  <a:pt x="0" y="0"/>
                </a:moveTo>
                <a:lnTo>
                  <a:pt x="784500" y="0"/>
                </a:lnTo>
                <a:lnTo>
                  <a:pt x="784500" y="737430"/>
                </a:lnTo>
                <a:lnTo>
                  <a:pt x="0" y="7374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25546" y="1345989"/>
            <a:ext cx="16487348" cy="1204086"/>
          </a:xfrm>
          <a:prstGeom prst="rect">
            <a:avLst/>
          </a:prstGeom>
        </p:spPr>
        <p:txBody>
          <a:bodyPr anchor="t" rtlCol="false" tIns="0" lIns="0" bIns="0" rIns="0">
            <a:spAutoFit/>
          </a:bodyPr>
          <a:lstStyle/>
          <a:p>
            <a:pPr>
              <a:lnSpc>
                <a:spcPts val="7303"/>
              </a:lnSpc>
            </a:pPr>
            <a:r>
              <a:rPr lang="en-US" sz="8799">
                <a:solidFill>
                  <a:srgbClr val="2D3541"/>
                </a:solidFill>
                <a:latin typeface="Times New Roman"/>
              </a:rPr>
              <a:t>POPULATION &amp; STUDY TIME</a:t>
            </a:r>
          </a:p>
        </p:txBody>
      </p:sp>
      <p:sp>
        <p:nvSpPr>
          <p:cNvPr name="TextBox 12" id="12"/>
          <p:cNvSpPr txBox="true"/>
          <p:nvPr/>
        </p:nvSpPr>
        <p:spPr>
          <a:xfrm rot="0">
            <a:off x="8496503" y="4485474"/>
            <a:ext cx="3439324" cy="1530096"/>
          </a:xfrm>
          <a:prstGeom prst="rect">
            <a:avLst/>
          </a:prstGeom>
        </p:spPr>
        <p:txBody>
          <a:bodyPr anchor="t" rtlCol="false" tIns="0" lIns="0" bIns="0" rIns="0">
            <a:spAutoFit/>
          </a:bodyPr>
          <a:lstStyle/>
          <a:p>
            <a:pPr>
              <a:lnSpc>
                <a:spcPts val="4032"/>
              </a:lnSpc>
            </a:pPr>
            <a:r>
              <a:rPr lang="en-US" sz="2400">
                <a:solidFill>
                  <a:srgbClr val="F7FDFE"/>
                </a:solidFill>
                <a:latin typeface="Times New Roman"/>
              </a:rPr>
              <a:t>•Includes Singleton Pregnant women</a:t>
            </a:r>
          </a:p>
          <a:p>
            <a:pPr>
              <a:lnSpc>
                <a:spcPts val="4032"/>
              </a:lnSpc>
            </a:pPr>
          </a:p>
        </p:txBody>
      </p:sp>
      <p:sp>
        <p:nvSpPr>
          <p:cNvPr name="TextBox 13" id="13"/>
          <p:cNvSpPr txBox="true"/>
          <p:nvPr/>
        </p:nvSpPr>
        <p:spPr>
          <a:xfrm rot="0">
            <a:off x="8293048" y="5622520"/>
            <a:ext cx="3439324" cy="1530096"/>
          </a:xfrm>
          <a:prstGeom prst="rect">
            <a:avLst/>
          </a:prstGeom>
        </p:spPr>
        <p:txBody>
          <a:bodyPr anchor="t" rtlCol="false" tIns="0" lIns="0" bIns="0" rIns="0">
            <a:spAutoFit/>
          </a:bodyPr>
          <a:lstStyle/>
          <a:p>
            <a:pPr>
              <a:lnSpc>
                <a:spcPts val="4032"/>
              </a:lnSpc>
            </a:pPr>
            <a:r>
              <a:rPr lang="en-US" sz="2400">
                <a:solidFill>
                  <a:srgbClr val="F7FDFE"/>
                </a:solidFill>
                <a:latin typeface="Times New Roman"/>
              </a:rPr>
              <a:t>•Project Duration : 4 Months (Spring Semester)</a:t>
            </a:r>
          </a:p>
          <a:p>
            <a:pPr>
              <a:lnSpc>
                <a:spcPts val="4032"/>
              </a:lnSpc>
            </a:pPr>
          </a:p>
        </p:txBody>
      </p:sp>
      <p:sp>
        <p:nvSpPr>
          <p:cNvPr name="TextBox 14" id="14"/>
          <p:cNvSpPr txBox="true"/>
          <p:nvPr/>
        </p:nvSpPr>
        <p:spPr>
          <a:xfrm rot="0">
            <a:off x="13427412" y="4331105"/>
            <a:ext cx="4484658" cy="1791462"/>
          </a:xfrm>
          <a:prstGeom prst="rect">
            <a:avLst/>
          </a:prstGeom>
        </p:spPr>
        <p:txBody>
          <a:bodyPr anchor="t" rtlCol="false" tIns="0" lIns="0" bIns="0" rIns="0">
            <a:spAutoFit/>
          </a:bodyPr>
          <a:lstStyle/>
          <a:p>
            <a:pPr>
              <a:lnSpc>
                <a:spcPts val="4703"/>
              </a:lnSpc>
            </a:pPr>
            <a:r>
              <a:rPr lang="en-US" sz="2799">
                <a:solidFill>
                  <a:srgbClr val="F7FDFE"/>
                </a:solidFill>
                <a:latin typeface="Times New Roman"/>
              </a:rPr>
              <a:t>•Design : Triple blind randomized controlled trial.</a:t>
            </a:r>
          </a:p>
          <a:p>
            <a:pPr>
              <a:lnSpc>
                <a:spcPts val="4703"/>
              </a:lnSpc>
            </a:pPr>
          </a:p>
        </p:txBody>
      </p:sp>
      <p:sp>
        <p:nvSpPr>
          <p:cNvPr name="TextBox 15" id="15"/>
          <p:cNvSpPr txBox="true"/>
          <p:nvPr/>
        </p:nvSpPr>
        <p:spPr>
          <a:xfrm rot="0">
            <a:off x="13427412" y="7023863"/>
            <a:ext cx="4484658" cy="3044571"/>
          </a:xfrm>
          <a:prstGeom prst="rect">
            <a:avLst/>
          </a:prstGeom>
        </p:spPr>
        <p:txBody>
          <a:bodyPr anchor="t" rtlCol="false" tIns="0" lIns="0" bIns="0" rIns="0">
            <a:spAutoFit/>
          </a:bodyPr>
          <a:lstStyle/>
          <a:p>
            <a:pPr>
              <a:lnSpc>
                <a:spcPts val="4032"/>
              </a:lnSpc>
            </a:pPr>
            <a:r>
              <a:rPr lang="en-US" sz="2400">
                <a:solidFill>
                  <a:srgbClr val="F7FDFE"/>
                </a:solidFill>
                <a:latin typeface="Times New Roman"/>
              </a:rPr>
              <a:t>•Duration of the study : Between August 2016 and January 2017 and who were 20 years or older, had a gestational age of at least 34 weeks.</a:t>
            </a:r>
          </a:p>
          <a:p>
            <a:pPr>
              <a:lnSpc>
                <a:spcPts val="4032"/>
              </a:lnSpc>
            </a:pPr>
          </a:p>
        </p:txBody>
      </p:sp>
      <p:sp>
        <p:nvSpPr>
          <p:cNvPr name="TextBox 16" id="16"/>
          <p:cNvSpPr txBox="true"/>
          <p:nvPr/>
        </p:nvSpPr>
        <p:spPr>
          <a:xfrm rot="0">
            <a:off x="8496503" y="7023863"/>
            <a:ext cx="3439324" cy="1530096"/>
          </a:xfrm>
          <a:prstGeom prst="rect">
            <a:avLst/>
          </a:prstGeom>
        </p:spPr>
        <p:txBody>
          <a:bodyPr anchor="t" rtlCol="false" tIns="0" lIns="0" bIns="0" rIns="0">
            <a:spAutoFit/>
          </a:bodyPr>
          <a:lstStyle/>
          <a:p>
            <a:pPr>
              <a:lnSpc>
                <a:spcPts val="4032"/>
              </a:lnSpc>
            </a:pPr>
            <a:r>
              <a:rPr lang="en-US" sz="2400">
                <a:solidFill>
                  <a:srgbClr val="F7FDFE"/>
                </a:solidFill>
                <a:latin typeface="Times New Roman"/>
              </a:rPr>
              <a:t>•Study Population: 350 Participants</a:t>
            </a:r>
          </a:p>
          <a:p>
            <a:pPr>
              <a:lnSpc>
                <a:spcPts val="403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DFE"/>
        </a:solidFill>
      </p:bgPr>
    </p:bg>
    <p:spTree>
      <p:nvGrpSpPr>
        <p:cNvPr id="1" name=""/>
        <p:cNvGrpSpPr/>
        <p:nvPr/>
      </p:nvGrpSpPr>
      <p:grpSpPr>
        <a:xfrm>
          <a:off x="0" y="0"/>
          <a:ext cx="0" cy="0"/>
          <a:chOff x="0" y="0"/>
          <a:chExt cx="0" cy="0"/>
        </a:xfrm>
      </p:grpSpPr>
      <p:sp>
        <p:nvSpPr>
          <p:cNvPr name="Freeform 2" id="2"/>
          <p:cNvSpPr/>
          <p:nvPr/>
        </p:nvSpPr>
        <p:spPr>
          <a:xfrm flipH="false" flipV="false" rot="0">
            <a:off x="1950625" y="1577897"/>
            <a:ext cx="14137634" cy="8400436"/>
          </a:xfrm>
          <a:custGeom>
            <a:avLst/>
            <a:gdLst/>
            <a:ahLst/>
            <a:cxnLst/>
            <a:rect r="r" b="b" t="t" l="l"/>
            <a:pathLst>
              <a:path h="8400436" w="14137634">
                <a:moveTo>
                  <a:pt x="0" y="0"/>
                </a:moveTo>
                <a:lnTo>
                  <a:pt x="14137634" y="0"/>
                </a:lnTo>
                <a:lnTo>
                  <a:pt x="14137634" y="8400436"/>
                </a:lnTo>
                <a:lnTo>
                  <a:pt x="0" y="8400436"/>
                </a:lnTo>
                <a:lnTo>
                  <a:pt x="0" y="0"/>
                </a:lnTo>
                <a:close/>
              </a:path>
            </a:pathLst>
          </a:custGeom>
          <a:blipFill>
            <a:blip r:embed="rId2"/>
            <a:stretch>
              <a:fillRect l="0" t="-6557" r="0" b="-6557"/>
            </a:stretch>
          </a:blipFill>
        </p:spPr>
      </p:sp>
      <p:sp>
        <p:nvSpPr>
          <p:cNvPr name="TextBox 3" id="3"/>
          <p:cNvSpPr txBox="true"/>
          <p:nvPr/>
        </p:nvSpPr>
        <p:spPr>
          <a:xfrm rot="0">
            <a:off x="4182861" y="66706"/>
            <a:ext cx="9803490" cy="1530349"/>
          </a:xfrm>
          <a:prstGeom prst="rect">
            <a:avLst/>
          </a:prstGeom>
        </p:spPr>
        <p:txBody>
          <a:bodyPr anchor="t" rtlCol="false" tIns="0" lIns="0" bIns="0" rIns="0">
            <a:spAutoFit/>
          </a:bodyPr>
          <a:lstStyle/>
          <a:p>
            <a:pPr algn="ctr">
              <a:lnSpc>
                <a:spcPts val="11200"/>
              </a:lnSpc>
            </a:pPr>
            <a:r>
              <a:rPr lang="en-US" sz="8000">
                <a:solidFill>
                  <a:srgbClr val="2D3541"/>
                </a:solidFill>
                <a:latin typeface="Times New Roman"/>
              </a:rPr>
              <a:t>METHOD-DESIGN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DAGDo4xxTfM</dc:identifier>
  <dcterms:modified xsi:type="dcterms:W3CDTF">2011-08-01T06:04:30Z</dcterms:modified>
  <cp:revision>1</cp:revision>
  <dc:title>White and Blue Minimalist Medical Presentation</dc:title>
</cp:coreProperties>
</file>